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17"/>
  </p:notesMasterIdLst>
  <p:sldIdLst>
    <p:sldId id="357" r:id="rId2"/>
    <p:sldId id="330" r:id="rId3"/>
    <p:sldId id="331" r:id="rId4"/>
    <p:sldId id="355" r:id="rId5"/>
    <p:sldId id="325" r:id="rId6"/>
    <p:sldId id="326" r:id="rId7"/>
    <p:sldId id="327" r:id="rId8"/>
    <p:sldId id="315" r:id="rId9"/>
    <p:sldId id="356" r:id="rId10"/>
    <p:sldId id="297" r:id="rId11"/>
    <p:sldId id="298" r:id="rId12"/>
    <p:sldId id="329" r:id="rId13"/>
    <p:sldId id="328" r:id="rId14"/>
    <p:sldId id="303" r:id="rId15"/>
    <p:sldId id="307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46"/>
    <a:srgbClr val="A6D2CD"/>
    <a:srgbClr val="008E7F"/>
    <a:srgbClr val="0000FF"/>
    <a:srgbClr val="1B4529"/>
    <a:srgbClr val="FFFF99"/>
    <a:srgbClr val="1B2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E708D5-317B-4CFA-A62C-316C0B828EFB}" v="22" dt="2025-06-10T08:52:39.8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50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IBM Plex Sans" panose="020B0503050203000203" pitchFamily="34" charset="0"/>
              </a:defRPr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IBM Plex Sans" panose="020B0503050203000203" pitchFamily="34" charset="0"/>
              </a:defRPr>
            </a:lvl1pPr>
          </a:lstStyle>
          <a:p>
            <a:fld id="{12DFE416-DAD6-D749-857D-2E29C861AEBD}" type="datetimeFigureOut">
              <a:rPr lang="da-DK" smtClean="0"/>
              <a:pPr/>
              <a:t>04-07-2025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IBM Plex Sans" panose="020B0503050203000203" pitchFamily="34" charset="0"/>
              </a:defRPr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IBM Plex Sans" panose="020B0503050203000203" pitchFamily="34" charset="0"/>
              </a:defRPr>
            </a:lvl1pPr>
          </a:lstStyle>
          <a:p>
            <a:fld id="{45BFCFCE-5A78-CB4C-8592-F27D9484E3B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0237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BM Plex Sans" panose="020B050305020300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BM Plex Sans" panose="020B050305020300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BM Plex Sans" panose="020B050305020300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BM Plex Sans" panose="020B050305020300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BM Plex Sans" panose="020B050305020300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FCFCE-5A78-CB4C-8592-F27D9484E3B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462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FCFCE-5A78-CB4C-8592-F27D9484E3BD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834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A65C8-95C6-1D6F-AA44-7C35CD967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27E4247-4E43-F8B6-ED3D-EC113135C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7721A52-71C8-1A0F-17C6-9D3270085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F08D9CC-46AB-723D-DE40-AF250BBFE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FCFCE-5A78-CB4C-8592-F27D9484E3BD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35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templa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2E31B1D-D5FA-1144-A6D9-FDFA19DD3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000" y="1015788"/>
            <a:ext cx="3513138" cy="53282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text</a:t>
            </a:r>
            <a:r>
              <a:rPr lang="da-DK" noProof="0"/>
              <a:t>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1EF6F5B-4C89-A089-DA32-6A1686CD0B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638" y="1015789"/>
            <a:ext cx="3513137" cy="53282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text</a:t>
            </a:r>
            <a:r>
              <a:rPr lang="da-DK" noProof="0"/>
              <a:t>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49F0AB-3484-3BD8-5F17-C0910484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90574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billedebaggr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E10D728-2F8E-9A79-A793-8FA18EC9A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2854" y="2136228"/>
            <a:ext cx="1394622" cy="206868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E996835-EDFE-BE3E-C688-CC762B1E3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3220" y="2085593"/>
            <a:ext cx="1781124" cy="215609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A9BBDDF2-8BA5-B125-BDA8-EC3EA874D9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3319" y="2085593"/>
            <a:ext cx="1658004" cy="221067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E44590-AE8B-6098-6E3A-22BBF073CF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503727" y="4971382"/>
            <a:ext cx="5176690" cy="281214"/>
          </a:xfrm>
        </p:spPr>
        <p:txBody>
          <a:bodyPr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a-DK"/>
              <a:t>Side </a:t>
            </a:r>
            <a:endParaRPr lang="da-DK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3676786-DF78-2A13-71BF-8354606B0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00" y="4619652"/>
            <a:ext cx="10033000" cy="182736"/>
          </a:xfrm>
        </p:spPr>
        <p:txBody>
          <a:bodyPr/>
          <a:lstStyle>
            <a:lvl1pPr algn="ctr">
              <a:defRPr sz="1100" spc="3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</a:p>
        </p:txBody>
      </p:sp>
    </p:spTree>
    <p:extLst>
      <p:ext uri="{BB962C8B-B14F-4D97-AF65-F5344CB8AC3E}">
        <p14:creationId xmlns:p14="http://schemas.microsoft.com/office/powerpoint/2010/main" val="229089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G opgørel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58A1A1-81A1-00B9-5F3F-17B9B899E5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599" y="985520"/>
            <a:ext cx="4558013" cy="5364480"/>
          </a:xfrm>
        </p:spPr>
        <p:txBody>
          <a:bodyPr/>
          <a:lstStyle>
            <a:lvl1pPr marL="0" indent="0">
              <a:lnSpc>
                <a:spcPct val="129000"/>
              </a:lnSpc>
              <a:spcAft>
                <a:spcPts val="0"/>
              </a:spcAft>
              <a:buNone/>
              <a:tabLst>
                <a:tab pos="288000" algn="l"/>
                <a:tab pos="468000" algn="l"/>
                <a:tab pos="4104000" algn="r"/>
              </a:tabLs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text</a:t>
            </a:r>
            <a:r>
              <a:rPr lang="da-DK" noProof="0"/>
              <a:t> styles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DD3249A-9EA8-2D06-EED5-368B4A02469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2011" y="979593"/>
            <a:ext cx="4558013" cy="5364479"/>
          </a:xfrm>
        </p:spPr>
        <p:txBody>
          <a:bodyPr/>
          <a:lstStyle>
            <a:lvl1pPr marL="0" indent="0">
              <a:lnSpc>
                <a:spcPct val="129000"/>
              </a:lnSpc>
              <a:spcAft>
                <a:spcPts val="0"/>
              </a:spcAft>
              <a:buNone/>
              <a:tabLst>
                <a:tab pos="288000" algn="l"/>
                <a:tab pos="468000" algn="l"/>
                <a:tab pos="4104000" algn="r"/>
              </a:tabLs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text</a:t>
            </a:r>
            <a:r>
              <a:rPr lang="da-DK" noProof="0"/>
              <a:t>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27BA12-0C2B-874F-CB3D-A69B54828ED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da-DK"/>
              <a:t>Side </a:t>
            </a:r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28E22E3-1CE9-39F0-37B9-6694C2F99A8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EC510F1-C32E-301D-A9BE-CDD982DBF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208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AB499-BDA0-E170-C4FB-7C73F109F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title</a:t>
            </a:r>
            <a:r>
              <a:rPr lang="da-DK" noProof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832852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sslide">
    <p:bg>
      <p:bgPr>
        <a:solidFill>
          <a:srgbClr val="1B4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FF3099D-2911-2DC2-30C9-600914A49C9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79500" y="1587501"/>
            <a:ext cx="10033000" cy="1460499"/>
          </a:xfrm>
          <a:solidFill>
            <a:srgbClr val="1B4529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FontTx/>
              <a:buNone/>
              <a:defRPr sz="1100">
                <a:solidFill>
                  <a:schemeClr val="bg1"/>
                </a:solidFill>
              </a:defRPr>
            </a:lvl1pPr>
            <a:lvl2pPr marL="180000" indent="0">
              <a:buFontTx/>
              <a:buNone/>
              <a:defRPr sz="1100">
                <a:solidFill>
                  <a:schemeClr val="bg1"/>
                </a:solidFill>
              </a:defRPr>
            </a:lvl2pPr>
            <a:lvl3pPr marL="504000" indent="-162000">
              <a:defRPr sz="1100">
                <a:solidFill>
                  <a:schemeClr val="bg1"/>
                </a:solidFill>
              </a:defRPr>
            </a:lvl3pPr>
            <a:lvl4pPr marL="702000" indent="-162000">
              <a:defRPr sz="1100">
                <a:solidFill>
                  <a:schemeClr val="bg1"/>
                </a:solidFill>
              </a:defRPr>
            </a:lvl4pPr>
            <a:lvl5pPr marL="864000" indent="-162000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noProof="0"/>
              <a:t>Indsæt virksomhedsinformation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F97A03-6A5A-CE52-A825-964660171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 err="1"/>
              <a:t>Click</a:t>
            </a:r>
            <a:r>
              <a:rPr lang="da-DK" noProof="0"/>
              <a:t> to </a:t>
            </a:r>
            <a:r>
              <a:rPr lang="da-DK" noProof="0" err="1"/>
              <a:t>edit</a:t>
            </a:r>
            <a:r>
              <a:rPr lang="da-DK" noProof="0"/>
              <a:t> Master </a:t>
            </a:r>
            <a:r>
              <a:rPr lang="da-DK" noProof="0" err="1"/>
              <a:t>title</a:t>
            </a:r>
            <a:r>
              <a:rPr lang="da-DK" noProof="0"/>
              <a:t> style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0ED9E13-9DB5-7219-D300-DD32B15B25D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Side </a:t>
            </a:r>
            <a:endParaRPr lang="da-DK" noProof="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5AA5A7D-770A-67C5-6EFF-8AD1F28FC2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fld id="{5A0D23CF-C5A3-5445-819D-C647D180BB4B}" type="slidenum">
              <a:rPr lang="da-DK" noProof="0" smtClean="0"/>
              <a:pPr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3483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0D7F2501-7490-09EF-53F1-D34800D08CE8}"/>
              </a:ext>
            </a:extLst>
          </p:cNvPr>
          <p:cNvSpPr/>
          <p:nvPr userDrawn="1"/>
        </p:nvSpPr>
        <p:spPr>
          <a:xfrm>
            <a:off x="0" y="6276078"/>
            <a:ext cx="12192000" cy="578973"/>
          </a:xfrm>
          <a:prstGeom prst="rect">
            <a:avLst/>
          </a:prstGeom>
          <a:solidFill>
            <a:srgbClr val="0000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108000" rIns="108000" bIns="144000" rtlCol="0" anchor="t" anchorCtr="0"/>
          <a:lstStyle/>
          <a:p>
            <a:pPr algn="l">
              <a:lnSpc>
                <a:spcPct val="106000"/>
              </a:lnSpc>
            </a:pPr>
            <a:endParaRPr lang="da-DK" sz="900" spc="-1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61CC4E-F6A2-4C3F-CE7B-BB195B240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599" y="1016000"/>
            <a:ext cx="11165399" cy="5183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AB68935-0A2D-A618-8989-FB93D31273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0504" y="224972"/>
            <a:ext cx="3642695" cy="1538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da-DK"/>
              <a:t>Side </a:t>
            </a:r>
            <a:endParaRPr lang="da-DK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788DFCC-4D37-4C1B-5213-E1D68A373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00" y="513927"/>
            <a:ext cx="1116540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da-DK" noProof="0"/>
              <a:t>Klik for at redigere titeltypografien i masteren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C9693749-2D26-ECF1-DAE8-194838AE7F9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68800" y="6276078"/>
            <a:ext cx="1852714" cy="57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1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1" r:id="rId2"/>
    <p:sldLayoutId id="2147483694" r:id="rId3"/>
    <p:sldLayoutId id="2147483696" r:id="rId4"/>
    <p:sldLayoutId id="2147483690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0" indent="-72000" algn="l" defTabSz="914400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Char char="•"/>
        <a:defRPr sz="900" b="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144000" indent="-72000" algn="l" defTabSz="914400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Char char="•"/>
        <a:defRPr sz="9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216000" indent="-72000" algn="l" defTabSz="914400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Char char="•"/>
        <a:defRPr sz="9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72000" algn="l" defTabSz="914400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Char char="•"/>
        <a:defRPr sz="9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72000" algn="l" defTabSz="914400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Char char="•"/>
        <a:defRPr sz="9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320" userDrawn="1">
          <p15:clr>
            <a:srgbClr val="F26B43"/>
          </p15:clr>
        </p15:guide>
        <p15:guide id="4" pos="2533" userDrawn="1">
          <p15:clr>
            <a:srgbClr val="F26B43"/>
          </p15:clr>
        </p15:guide>
        <p15:guide id="5" pos="2733" userDrawn="1">
          <p15:clr>
            <a:srgbClr val="F26B43"/>
          </p15:clr>
        </p15:guide>
        <p15:guide id="6" pos="4946" userDrawn="1">
          <p15:clr>
            <a:srgbClr val="F26B43"/>
          </p15:clr>
        </p15:guide>
        <p15:guide id="7" pos="5146" userDrawn="1">
          <p15:clr>
            <a:srgbClr val="F26B43"/>
          </p15:clr>
        </p15:guide>
        <p15:guide id="8" pos="7360" userDrawn="1">
          <p15:clr>
            <a:srgbClr val="F26B43"/>
          </p15:clr>
        </p15:guide>
        <p15:guide id="9" orient="horz" userDrawn="1">
          <p15:clr>
            <a:srgbClr val="F26B43"/>
          </p15:clr>
        </p15:guide>
        <p15:guide id="10" orient="horz" pos="4320" userDrawn="1">
          <p15:clr>
            <a:srgbClr val="F26B43"/>
          </p15:clr>
        </p15:guide>
        <p15:guide id="11" orient="horz" pos="320" userDrawn="1">
          <p15:clr>
            <a:srgbClr val="F26B43"/>
          </p15:clr>
        </p15:guide>
        <p15:guide id="12" orient="horz" pos="4000" userDrawn="1">
          <p15:clr>
            <a:srgbClr val="F26B43"/>
          </p15:clr>
        </p15:guide>
        <p15:guide id="13" orient="horz" pos="6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70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FDB81E3A-93CC-8E04-8B11-28E883DB46C9}"/>
              </a:ext>
            </a:extLst>
          </p:cNvPr>
          <p:cNvSpPr txBox="1"/>
          <p:nvPr/>
        </p:nvSpPr>
        <p:spPr>
          <a:xfrm>
            <a:off x="2687898" y="1903366"/>
            <a:ext cx="6816203" cy="21076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da-DK" sz="8800" b="1" spc="-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ESG Rapport </a:t>
            </a:r>
          </a:p>
          <a:p>
            <a:pPr algn="ctr">
              <a:lnSpc>
                <a:spcPct val="120000"/>
              </a:lnSpc>
            </a:pPr>
            <a:r>
              <a:rPr lang="da-DK" sz="2800" spc="-1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Udarbejdet efter VSME standarden</a:t>
            </a:r>
          </a:p>
        </p:txBody>
      </p:sp>
      <p:pic>
        <p:nvPicPr>
          <p:cNvPr id="10" name="Billede 9" descr="Et billede, der indeholder tekst, logo, symbol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94E65B66-4E1E-6F5B-DFBC-7C0729A69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9183" y="3567445"/>
            <a:ext cx="2818065" cy="251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8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D5A226A-E9C7-8F96-89B2-041A17C4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00" y="679498"/>
            <a:ext cx="11165400" cy="249299"/>
          </a:xfrm>
        </p:spPr>
        <p:txBody>
          <a:bodyPr/>
          <a:lstStyle/>
          <a:p>
            <a:r>
              <a:rPr lang="da-DK" dirty="0"/>
              <a:t>VSME – </a:t>
            </a:r>
            <a:r>
              <a:rPr lang="da-DK" dirty="0">
                <a:solidFill>
                  <a:schemeClr val="tx1"/>
                </a:solidFill>
              </a:rPr>
              <a:t>Basismodulet: Overblik over oplysningspunkter</a:t>
            </a:r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06DE2ADE-26E0-4355-462E-AEBC01429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907735"/>
              </p:ext>
            </p:extLst>
          </p:nvPr>
        </p:nvGraphicFramePr>
        <p:xfrm>
          <a:off x="8170863" y="1047365"/>
          <a:ext cx="3707101" cy="34884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659101">
                  <a:extLst>
                    <a:ext uri="{9D8B030D-6E8A-4147-A177-3AD203B41FA5}">
                      <a16:colId xmlns:a16="http://schemas.microsoft.com/office/drawing/2014/main" val="190211715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04521774"/>
                    </a:ext>
                  </a:extLst>
                </a:gridCol>
              </a:tblGrid>
              <a:tr h="223781">
                <a:tc gridSpan="2"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S-data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da-DK" sz="900" b="1" kern="1200" spc="-10" noProof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S-data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311251"/>
                  </a:ext>
                </a:extLst>
              </a:tr>
              <a:tr h="325914">
                <a:tc>
                  <a:txBody>
                    <a:bodyPr/>
                    <a:lstStyle/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Skal, hvis relevant</a:t>
                      </a: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Skal, hvis relevant</a:t>
                      </a: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da-DK" sz="900" b="1" i="0" u="none" strike="noStrike" kern="1200" spc="-10" noProof="0" dirty="0">
                          <a:solidFill>
                            <a:schemeClr val="tx1"/>
                          </a:solidFill>
                        </a:rPr>
                        <a:t>Egen arbejdsstyrke (B8)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Kontrakttype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da-DK" sz="900" b="0" i="0" u="none" strike="noStrike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Kønssammensætning</a:t>
                      </a:r>
                    </a:p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endParaRPr lang="da-DK" sz="900" b="0" i="0" u="none" strike="noStrike" kern="1200" spc="-1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Ansættelseskontrakter i andre lande udover Danmark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900" b="0" i="0" u="none" strike="noStrike" kern="1200" spc="-1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900" b="0" i="0" u="none" strike="noStrike" kern="1200" spc="-1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Medarbejderomsætning (oplyses kun ved mere end 50 ansatte)</a:t>
                      </a:r>
                      <a:endParaRPr lang="da-DK" sz="90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49995"/>
                  </a:ext>
                </a:extLst>
              </a:tr>
              <a:tr h="325914">
                <a:tc>
                  <a:txBody>
                    <a:bodyPr/>
                    <a:lstStyle/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da-DK" sz="900" b="1" i="0" u="none" strike="noStrike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Sundhed og sikkerhed (B9)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Egen arbejdsstyrke: Registrerede arbejdsulykker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Egen arbejdsstyrke: Arbejdsrelaterede dødsfald </a:t>
                      </a:r>
                      <a:endParaRPr lang="da-DK" sz="900" b="1" i="0" u="none" strike="noStrike" kern="1200" spc="-1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0256071"/>
                  </a:ext>
                </a:extLst>
              </a:tr>
              <a:tr h="325914">
                <a:tc>
                  <a:txBody>
                    <a:bodyPr/>
                    <a:lstStyle/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Skal, hvis relevant</a:t>
                      </a:r>
                    </a:p>
                    <a:p>
                      <a:pPr algn="l"/>
                      <a:endParaRPr lang="da-DK" sz="900" b="0" i="0" u="none" strike="noStrike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endParaRPr lang="da-DK" sz="900" b="0" i="0" u="none" strike="noStrike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a-DK" sz="900" b="1" i="0" u="none" strike="noStrike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Vederlag, overenskomster og uddannelse (B10)</a:t>
                      </a:r>
                      <a:endParaRPr lang="da-DK" sz="900" b="0" i="0" u="none" strike="noStrike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Oplysning om aflønning over/under minimumsløn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a-DK" sz="900" b="0" i="0" u="none" strike="noStrike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Lønforskel mellem mandlige og kvindelige ansatte (oplyses kun ved over 150 ansatte)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Procentvis ansatte, der er dækket af en kollektiv overenskomst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Uddannelsestimer i gennemsnit pr. ansat </a:t>
                      </a:r>
                      <a:endParaRPr lang="da-DK" sz="900" b="0" i="0" u="none" strike="noStrike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917724"/>
                  </a:ext>
                </a:extLst>
              </a:tr>
            </a:tbl>
          </a:graphicData>
        </a:graphic>
      </p:graphicFrame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AC136CF9-99C5-0F3A-E689-F5537CEA9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267718"/>
              </p:ext>
            </p:extLst>
          </p:nvPr>
        </p:nvGraphicFramePr>
        <p:xfrm>
          <a:off x="8159349" y="4614065"/>
          <a:ext cx="3707101" cy="7383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675998">
                  <a:extLst>
                    <a:ext uri="{9D8B030D-6E8A-4147-A177-3AD203B41FA5}">
                      <a16:colId xmlns:a16="http://schemas.microsoft.com/office/drawing/2014/main" val="1902117154"/>
                    </a:ext>
                  </a:extLst>
                </a:gridCol>
                <a:gridCol w="3031103">
                  <a:extLst>
                    <a:ext uri="{9D8B030D-6E8A-4147-A177-3AD203B41FA5}">
                      <a16:colId xmlns:a16="http://schemas.microsoft.com/office/drawing/2014/main" val="1904521774"/>
                    </a:ext>
                  </a:extLst>
                </a:gridCol>
              </a:tblGrid>
              <a:tr h="227867">
                <a:tc gridSpan="2"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G-data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da-DK" sz="900" b="1" kern="1200" spc="-10" noProof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G-data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112906"/>
                  </a:ext>
                </a:extLst>
              </a:tr>
              <a:tr h="32591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Skal, hvis relevant</a:t>
                      </a:r>
                      <a:endParaRPr lang="da-DK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da-DK" sz="900" b="1" i="0" u="none" strike="noStrike" kern="1200" spc="-10" noProof="0" dirty="0">
                          <a:solidFill>
                            <a:schemeClr val="tx1"/>
                          </a:solidFill>
                        </a:rPr>
                        <a:t>Virksomhedsledelse (B11)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da-DK" sz="900" b="0" i="0" u="none" strike="noStrike" kern="1200" spc="-10" noProof="0" dirty="0">
                          <a:solidFill>
                            <a:schemeClr val="tx1"/>
                          </a:solidFill>
                        </a:rPr>
                        <a:t>Antal domme og bøder i relation til korruption &amp; bestikkelse</a:t>
                      </a:r>
                      <a:endParaRPr lang="da-DK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880347"/>
                  </a:ext>
                </a:extLst>
              </a:tr>
            </a:tbl>
          </a:graphicData>
        </a:graphic>
      </p:graphicFrame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02EB357B-6C8E-63D3-19C4-5C171C292C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802476"/>
              </p:ext>
            </p:extLst>
          </p:nvPr>
        </p:nvGraphicFramePr>
        <p:xfrm>
          <a:off x="4344731" y="1047365"/>
          <a:ext cx="3700142" cy="4305059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16796">
                  <a:extLst>
                    <a:ext uri="{9D8B030D-6E8A-4147-A177-3AD203B41FA5}">
                      <a16:colId xmlns:a16="http://schemas.microsoft.com/office/drawing/2014/main" val="1902117154"/>
                    </a:ext>
                  </a:extLst>
                </a:gridCol>
                <a:gridCol w="2983346">
                  <a:extLst>
                    <a:ext uri="{9D8B030D-6E8A-4147-A177-3AD203B41FA5}">
                      <a16:colId xmlns:a16="http://schemas.microsoft.com/office/drawing/2014/main" val="1904521774"/>
                    </a:ext>
                  </a:extLst>
                </a:gridCol>
              </a:tblGrid>
              <a:tr h="258413">
                <a:tc gridSpan="2"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E-data</a:t>
                      </a:r>
                      <a:r>
                        <a:rPr lang="da-DK" sz="9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a-DK" sz="900" b="0" kern="1200" spc="-1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da-DK" sz="900" b="1" kern="1200" spc="-10" noProof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E-data </a:t>
                      </a:r>
                      <a:endParaRPr lang="da-DK" sz="900" b="0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365689"/>
                  </a:ext>
                </a:extLst>
              </a:tr>
              <a:tr h="6292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Skal, hvis relevant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Forurening af luft, vand og jord (B4)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Kun et oplysningskrav, hvis din virksomhed i forvejen rapporterer om forurening som følge af lovkrav eller på frivilligt basis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431257"/>
                  </a:ext>
                </a:extLst>
              </a:tr>
              <a:tr h="7683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Skal, hvis relevant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Kan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Biodiversitet (B5)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Opgørelse af virksomhedens områder i nærheden af eller i 'biodiversitetsfølsomme områder’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9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>
                          <a:solidFill>
                            <a:schemeClr val="tx1"/>
                          </a:solidFill>
                        </a:rPr>
                        <a:t>Virksomhedens arealforbrug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277326"/>
                  </a:ext>
                </a:extLst>
              </a:tr>
              <a:tr h="7683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Skal, hvis relevant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Vand (B6)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Udtagning af vand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Vandforbrug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949788"/>
                  </a:ext>
                </a:extLst>
              </a:tr>
              <a:tr h="18807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Skal, hvis relevant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Ressourceforbrug, cirkulær økonomi og affaldshåndtering (B7)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Anvendelse af principper fra cirkulær økonomi (JA/NEJ). </a:t>
                      </a:r>
                      <a:b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Hvis JA: Beskrivelse af, hvordan der  arbejdes med principper fra cirkulær økonomi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mængde affald årligt (farligt/ikke-farligt)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Total mængde affald, der sendes til genbrug eller genanvendelse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Hvis din virksomhed opererer i en materialetung sektor, skal der oplyses om det årlige masse-flow for virksomhedens centrale materialer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390184"/>
                  </a:ext>
                </a:extLst>
              </a:tr>
            </a:tbl>
          </a:graphicData>
        </a:graphic>
      </p:graphicFrame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17DC92B2-44BF-4E5E-B684-37AE10192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523699"/>
              </p:ext>
            </p:extLst>
          </p:nvPr>
        </p:nvGraphicFramePr>
        <p:xfrm>
          <a:off x="518600" y="1047365"/>
          <a:ext cx="3711655" cy="34164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654418">
                  <a:extLst>
                    <a:ext uri="{9D8B030D-6E8A-4147-A177-3AD203B41FA5}">
                      <a16:colId xmlns:a16="http://schemas.microsoft.com/office/drawing/2014/main" val="1902117154"/>
                    </a:ext>
                  </a:extLst>
                </a:gridCol>
                <a:gridCol w="3057237">
                  <a:extLst>
                    <a:ext uri="{9D8B030D-6E8A-4147-A177-3AD203B41FA5}">
                      <a16:colId xmlns:a16="http://schemas.microsoft.com/office/drawing/2014/main" val="1904521774"/>
                    </a:ext>
                  </a:extLst>
                </a:gridCol>
              </a:tblGrid>
              <a:tr h="24521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Generelle oplysninger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1" kern="1200" spc="-10" noProof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Generelle oplysninger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311251"/>
                  </a:ext>
                </a:extLst>
              </a:tr>
              <a:tr h="2048679">
                <a:tc>
                  <a:txBody>
                    <a:bodyPr/>
                    <a:lstStyle/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Skal, hvis relevant</a:t>
                      </a: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Skal, hvis relevant</a:t>
                      </a: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da-DK" sz="9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Grundlag for udarbejdelse (B1)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Virksomhedens juridiske form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NACE sektor kode(r)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Balancesum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Omsætning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Antal ansatte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Adresser og geolokation på </a:t>
                      </a:r>
                      <a:r>
                        <a:rPr lang="da-DK" sz="900" b="0" u="none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væsentlige</a:t>
                      </a: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aktiver og anlæg, som virksomheden ejer, lejer eller kontrollerer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a-DK" sz="900" b="0" kern="1200" spc="-1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Eventuelle udeladelser grundet fortrolighed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900" b="0" kern="1200" spc="-1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a-DK" sz="900" b="0" kern="1200" spc="-1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Kort beskrivelse af din virksomheds eventuelle ESG-certifikat eller miljø)mærker</a:t>
                      </a: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0256071"/>
                  </a:ext>
                </a:extLst>
              </a:tr>
              <a:tr h="9929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Skal, hvis relevant</a:t>
                      </a:r>
                    </a:p>
                    <a:p>
                      <a:pPr algn="l"/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da-DK" sz="9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Indsatser, politikker og initiativer for omstilling til en mere bæredygtig økonomi (B2)</a:t>
                      </a: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Hvis din virksomhed allerede har konkrete indsatser, politikker eller initiativer, der understøtter omstilling til en mere bæredygtig økonomi, skal dette oplyses ved at svare JA/NEJ i oplysningsskemaet </a:t>
                      </a: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1882193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4476A56-9DE8-985B-FE57-CA62C2A7B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953391"/>
              </p:ext>
            </p:extLst>
          </p:nvPr>
        </p:nvGraphicFramePr>
        <p:xfrm>
          <a:off x="530113" y="4535765"/>
          <a:ext cx="3700142" cy="163332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16796">
                  <a:extLst>
                    <a:ext uri="{9D8B030D-6E8A-4147-A177-3AD203B41FA5}">
                      <a16:colId xmlns:a16="http://schemas.microsoft.com/office/drawing/2014/main" val="1902117154"/>
                    </a:ext>
                  </a:extLst>
                </a:gridCol>
                <a:gridCol w="2983346">
                  <a:extLst>
                    <a:ext uri="{9D8B030D-6E8A-4147-A177-3AD203B41FA5}">
                      <a16:colId xmlns:a16="http://schemas.microsoft.com/office/drawing/2014/main" val="1904521774"/>
                    </a:ext>
                  </a:extLst>
                </a:gridCol>
              </a:tblGrid>
              <a:tr h="251005">
                <a:tc gridSpan="2"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E-data</a:t>
                      </a:r>
                      <a:r>
                        <a:rPr lang="da-DK" sz="9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a-DK" sz="900" b="0" kern="1200" spc="-1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da-DK" sz="900" b="1" kern="1200" spc="-10" noProof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E-data </a:t>
                      </a:r>
                      <a:endParaRPr lang="da-DK" sz="900" b="0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365689"/>
                  </a:ext>
                </a:extLst>
              </a:tr>
              <a:tr h="3314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a-DK" sz="9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Energiforbrug (B3)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Elektricitet: Vedvarende/Ikke-vedvarende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Brændstoffer: Vedvarende/Ikke-vedvarende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2156864"/>
                  </a:ext>
                </a:extLst>
              </a:tr>
              <a:tr h="3314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Kan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b="1" dirty="0" err="1">
                          <a:solidFill>
                            <a:schemeClr val="tx1"/>
                          </a:solidFill>
                        </a:rPr>
                        <a:t>CO₂e-udledninger</a:t>
                      </a:r>
                      <a:r>
                        <a:rPr lang="da-DK" sz="900" b="1" dirty="0">
                          <a:solidFill>
                            <a:schemeClr val="tx1"/>
                          </a:solidFill>
                        </a:rPr>
                        <a:t> (B3)</a:t>
                      </a:r>
                      <a:endParaRPr lang="da-DK" sz="9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Scope 1 </a:t>
                      </a:r>
                      <a:r>
                        <a:rPr lang="da-DK" sz="900" b="0" kern="1200" spc="-1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CO₂e</a:t>
                      </a: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udledninger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Scope 2 </a:t>
                      </a:r>
                      <a:r>
                        <a:rPr lang="da-DK" sz="900" b="0" kern="1200" spc="-1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CO₂e</a:t>
                      </a: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udledninger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CO₂e-intensitet</a:t>
                      </a: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da-DK" sz="900" b="0" kern="1200" spc="-1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Scope 3 </a:t>
                      </a:r>
                      <a:r>
                        <a:rPr lang="da-DK" sz="900" b="0" kern="1200" spc="-1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CO₂e</a:t>
                      </a:r>
                      <a:r>
                        <a:rPr lang="da-DK" sz="9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udledninger 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839680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95DA51CC-8E2C-1320-5AA3-814B65796EE1}"/>
              </a:ext>
            </a:extLst>
          </p:cNvPr>
          <p:cNvSpPr txBox="1"/>
          <p:nvPr/>
        </p:nvSpPr>
        <p:spPr>
          <a:xfrm>
            <a:off x="8261131" y="453545"/>
            <a:ext cx="65" cy="1539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endParaRPr lang="da-DK" sz="900" spc="-10" dirty="0">
              <a:solidFill>
                <a:schemeClr val="bg1"/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56D34C9-BB8C-156A-9891-3BD89956630B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1</a:t>
            </a:r>
          </a:p>
        </p:txBody>
      </p:sp>
    </p:spTree>
    <p:extLst>
      <p:ext uri="{BB962C8B-B14F-4D97-AF65-F5344CB8AC3E}">
        <p14:creationId xmlns:p14="http://schemas.microsoft.com/office/powerpoint/2010/main" val="2917560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AF64D3B-AE78-BA15-5D3D-CEE341066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180000" y="6450239"/>
            <a:ext cx="2743200" cy="153888"/>
          </a:xfrm>
        </p:spPr>
        <p:txBody>
          <a:bodyPr/>
          <a:lstStyle/>
          <a:p>
            <a:fld id="{5A0D23CF-C5A3-5445-819D-C647D180BB4B}" type="slidenum">
              <a:rPr lang="da-DK" smtClean="0"/>
              <a:pPr/>
              <a:t>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BCE995C-22D8-3BDE-A7EA-B4F888E1B818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da-DK"/>
              <a:t>Side 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DF7EDFD-2373-5C22-605B-F2F6E4A7516A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2</a:t>
            </a:r>
          </a:p>
        </p:txBody>
      </p:sp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E1DC279B-2AD2-EE7E-943D-7DA803375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9502"/>
              </p:ext>
            </p:extLst>
          </p:nvPr>
        </p:nvGraphicFramePr>
        <p:xfrm>
          <a:off x="508000" y="1147592"/>
          <a:ext cx="8127999" cy="4866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7631">
                  <a:extLst>
                    <a:ext uri="{9D8B030D-6E8A-4147-A177-3AD203B41FA5}">
                      <a16:colId xmlns:a16="http://schemas.microsoft.com/office/drawing/2014/main" val="3489817920"/>
                    </a:ext>
                  </a:extLst>
                </a:gridCol>
                <a:gridCol w="6036416">
                  <a:extLst>
                    <a:ext uri="{9D8B030D-6E8A-4147-A177-3AD203B41FA5}">
                      <a16:colId xmlns:a16="http://schemas.microsoft.com/office/drawing/2014/main" val="2234109386"/>
                    </a:ext>
                  </a:extLst>
                </a:gridCol>
                <a:gridCol w="233916">
                  <a:extLst>
                    <a:ext uri="{9D8B030D-6E8A-4147-A177-3AD203B41FA5}">
                      <a16:colId xmlns:a16="http://schemas.microsoft.com/office/drawing/2014/main" val="4165039873"/>
                    </a:ext>
                  </a:extLst>
                </a:gridCol>
                <a:gridCol w="1420036">
                  <a:extLst>
                    <a:ext uri="{9D8B030D-6E8A-4147-A177-3AD203B41FA5}">
                      <a16:colId xmlns:a16="http://schemas.microsoft.com/office/drawing/2014/main" val="2345186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spc="-10" dirty="0">
                          <a:solidFill>
                            <a:schemeClr val="tx1"/>
                          </a:solidFill>
                        </a:rPr>
                        <a:t>Generelle oplysninger – Grundlag for udarbejdelse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20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spc="-10" dirty="0"/>
                        <a:t>Indsatser, politikker og initiativer for omstilling til en mere bæredygtig økonomi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Side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3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Energiforbrug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28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 err="1">
                          <a:solidFill>
                            <a:schemeClr val="tx1"/>
                          </a:solidFill>
                        </a:rPr>
                        <a:t>CO₂e</a:t>
                      </a:r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 udledning 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07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Forurening af luft, vand og jord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57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Biodiversitet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35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Vand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3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Ressourceforbrug, cirkulærøkonomi og affaldshåndtering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8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Egen arbejdsstyrke: Generelle karakteristika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Egen arbejdsstyrke: Sundhed og sikkerhed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0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Egen arbejdsstyrke: Vederlag, overenskomster og uddannelse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81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1" kern="1200" dirty="0">
                          <a:solidFill>
                            <a:schemeClr val="tx1"/>
                          </a:solidFill>
                        </a:rPr>
                        <a:t>Virksomhedsadfærd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Side 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933076"/>
                  </a:ext>
                </a:extLst>
              </a:tr>
            </a:tbl>
          </a:graphicData>
        </a:graphic>
      </p:graphicFrame>
      <p:sp>
        <p:nvSpPr>
          <p:cNvPr id="12" name="Titel 11">
            <a:extLst>
              <a:ext uri="{FF2B5EF4-FFF2-40B4-BE49-F238E27FC236}">
                <a16:creationId xmlns:a16="http://schemas.microsoft.com/office/drawing/2014/main" id="{AF8100C7-F601-E7B6-5272-5FF5A637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00" y="638576"/>
            <a:ext cx="11165400" cy="249299"/>
          </a:xfrm>
        </p:spPr>
        <p:txBody>
          <a:bodyPr/>
          <a:lstStyle/>
          <a:p>
            <a:r>
              <a:rPr lang="da-DK" dirty="0"/>
              <a:t>Indholdsfortegnelse</a:t>
            </a:r>
          </a:p>
        </p:txBody>
      </p:sp>
    </p:spTree>
    <p:extLst>
      <p:ext uri="{BB962C8B-B14F-4D97-AF65-F5344CB8AC3E}">
        <p14:creationId xmlns:p14="http://schemas.microsoft.com/office/powerpoint/2010/main" val="1720570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599" y="690828"/>
            <a:ext cx="11165400" cy="249299"/>
          </a:xfrm>
        </p:spPr>
        <p:txBody>
          <a:bodyPr/>
          <a:lstStyle/>
          <a:p>
            <a:r>
              <a:rPr lang="da-DK" noProof="0" dirty="0"/>
              <a:t>Grundlag for udarbejdelse (B1) 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ACC1DA0-DFDE-C844-7562-0528953EC068}"/>
              </a:ext>
            </a:extLst>
          </p:cNvPr>
          <p:cNvSpPr txBox="1">
            <a:spLocks/>
          </p:cNvSpPr>
          <p:nvPr/>
        </p:nvSpPr>
        <p:spPr>
          <a:xfrm>
            <a:off x="508000" y="2965249"/>
            <a:ext cx="3513138" cy="171795"/>
          </a:xfrm>
          <a:prstGeom prst="rect">
            <a:avLst/>
          </a:prstGeom>
        </p:spPr>
        <p:txBody>
          <a:bodyPr lIns="0" tIns="0" rIns="0" bIns="0"/>
          <a:lstStyle>
            <a:lvl1pPr marL="72000" indent="-7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900" b="0" kern="1200" spc="-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44000" indent="-7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900" kern="1200" spc="-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16000" indent="-7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900" kern="1200" spc="-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88000" indent="-7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900" kern="1200" spc="-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60000" indent="-7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900" kern="1200" spc="-1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1200">
              <a:solidFill>
                <a:schemeClr val="accent2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C0A4FD9-CD66-4681-595B-4557A461B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979" y="1108695"/>
            <a:ext cx="207455" cy="232601"/>
          </a:xfrm>
          <a:prstGeom prst="rect">
            <a:avLst/>
          </a:prstGeom>
        </p:spPr>
      </p:pic>
      <p:graphicFrame>
        <p:nvGraphicFramePr>
          <p:cNvPr id="2" name="Table 12">
            <a:extLst>
              <a:ext uri="{FF2B5EF4-FFF2-40B4-BE49-F238E27FC236}">
                <a16:creationId xmlns:a16="http://schemas.microsoft.com/office/drawing/2014/main" id="{AA61E98C-E974-CA6B-E7E0-7ED257077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829035"/>
              </p:ext>
            </p:extLst>
          </p:nvPr>
        </p:nvGraphicFramePr>
        <p:xfrm>
          <a:off x="518599" y="2150543"/>
          <a:ext cx="7364975" cy="612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64975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Individuel eller konsolideret rapportering</a:t>
                      </a:r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 (pkt. 24c)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Opgørelsen er udarbejdet på </a:t>
                      </a:r>
                      <a:r>
                        <a:rPr lang="da-DK" sz="1200" b="1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individuel basis</a:t>
                      </a: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da World of Adventure ikke har datterselskaber.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345905"/>
                  </a:ext>
                </a:extLst>
              </a:tr>
            </a:tbl>
          </a:graphicData>
        </a:graphic>
      </p:graphicFrame>
      <p:graphicFrame>
        <p:nvGraphicFramePr>
          <p:cNvPr id="8" name="Table 12">
            <a:extLst>
              <a:ext uri="{FF2B5EF4-FFF2-40B4-BE49-F238E27FC236}">
                <a16:creationId xmlns:a16="http://schemas.microsoft.com/office/drawing/2014/main" id="{C0F79360-A773-09D0-5119-A3FDBC3F6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026011"/>
              </p:ext>
            </p:extLst>
          </p:nvPr>
        </p:nvGraphicFramePr>
        <p:xfrm>
          <a:off x="518599" y="1041480"/>
          <a:ext cx="7343775" cy="918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43775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735968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da-DK" sz="1200" b="1" kern="1200" spc="-1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Basismodul</a:t>
                      </a:r>
                      <a:r>
                        <a:rPr lang="da-DK" sz="1200" b="1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eller </a:t>
                      </a:r>
                      <a:r>
                        <a:rPr lang="da-DK" sz="1200" b="1" kern="1200" spc="-1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Basismodul</a:t>
                      </a:r>
                      <a:r>
                        <a:rPr lang="da-DK" sz="1200" b="1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</a:t>
                      </a: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a-DK" sz="1200" b="1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Udvidet Modul </a:t>
                      </a: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(pkt. 24a)</a:t>
                      </a:r>
                      <a:r>
                        <a:rPr lang="da-DK" sz="1200" b="1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Opgørelsen er baseret på </a:t>
                      </a:r>
                      <a:r>
                        <a:rPr lang="da-DK" sz="1200" b="1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Basismodulet</a:t>
                      </a: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 den frivillige SMV-standard 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34590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8B701F-C38C-BC57-5B9C-B1125E5281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204367"/>
              </p:ext>
            </p:extLst>
          </p:nvPr>
        </p:nvGraphicFramePr>
        <p:xfrm>
          <a:off x="507999" y="2965248"/>
          <a:ext cx="7354375" cy="2564304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3400867">
                  <a:extLst>
                    <a:ext uri="{9D8B030D-6E8A-4147-A177-3AD203B41FA5}">
                      <a16:colId xmlns:a16="http://schemas.microsoft.com/office/drawing/2014/main" val="1902117154"/>
                    </a:ext>
                  </a:extLst>
                </a:gridCol>
                <a:gridCol w="3953508">
                  <a:extLst>
                    <a:ext uri="{9D8B030D-6E8A-4147-A177-3AD203B41FA5}">
                      <a16:colId xmlns:a16="http://schemas.microsoft.com/office/drawing/2014/main" val="1904521774"/>
                    </a:ext>
                  </a:extLst>
                </a:gridCol>
              </a:tblGrid>
              <a:tr h="243679">
                <a:tc gridSpan="2">
                  <a:txBody>
                    <a:bodyPr/>
                    <a:lstStyle/>
                    <a:p>
                      <a:pPr algn="l"/>
                      <a:r>
                        <a:rPr lang="da-DK" sz="1200" b="1" kern="1200" spc="-1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43610"/>
                  </a:ext>
                </a:extLst>
              </a:tr>
              <a:tr h="243679">
                <a:tc gridSpan="2"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Grundlæggende informationer om World of Adventure A/S</a:t>
                      </a: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(pkt. 24e)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2311251"/>
                  </a:ext>
                </a:extLst>
              </a:tr>
              <a:tr h="382870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Virksomhedsform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Aktieselskab, A/S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49995"/>
                  </a:ext>
                </a:extLst>
              </a:tr>
              <a:tr h="3668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NACE sektor kode(r)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855900 Anden undervisning </a:t>
                      </a:r>
                      <a:r>
                        <a:rPr lang="da-DK" sz="1200" noProof="0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i.a.n</a:t>
                      </a: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0256071"/>
                  </a:ext>
                </a:extLst>
              </a:tr>
              <a:tr h="3366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Balancesum (i Euro)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1,044 Euro M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2156864"/>
                  </a:ext>
                </a:extLst>
              </a:tr>
              <a:tr h="347532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Omsætning (i Euro)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Omsætning udeladt af konkurrencehensyn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5682954"/>
                  </a:ext>
                </a:extLst>
              </a:tr>
              <a:tr h="243679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Antal ansatte 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9 ansatte personer på fuldtid.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Ca. 100 sæsonansatte instruktører.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FTE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571433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B5148FEF-223B-15F4-BB1B-50092C049E5A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3</a:t>
            </a:r>
          </a:p>
        </p:txBody>
      </p:sp>
    </p:spTree>
    <p:extLst>
      <p:ext uri="{BB962C8B-B14F-4D97-AF65-F5344CB8AC3E}">
        <p14:creationId xmlns:p14="http://schemas.microsoft.com/office/powerpoint/2010/main" val="416998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0CD93-14C9-780D-D7DD-0729DEFC1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Grundlag for udarbejdelse (B1) - fortsat</a:t>
            </a:r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1E101AE-E6E0-C7C0-D0EB-3015306137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r>
              <a:rPr lang="da-DK" noProof="0" dirty="0">
                <a:solidFill>
                  <a:schemeClr val="bg1"/>
                </a:solidFill>
              </a:rPr>
              <a:t>Side </a:t>
            </a:r>
            <a:fld id="{5A0D23CF-C5A3-5445-819D-C647D180BB4B}" type="slidenum">
              <a:rPr lang="da-DK" noProof="0" smtClean="0">
                <a:solidFill>
                  <a:schemeClr val="bg1"/>
                </a:solidFill>
              </a:rPr>
              <a:pPr/>
              <a:t>5</a:t>
            </a:fld>
            <a:endParaRPr lang="da-DK" noProof="0" dirty="0">
              <a:solidFill>
                <a:schemeClr val="bg1"/>
              </a:solidFill>
            </a:endParaRPr>
          </a:p>
        </p:txBody>
      </p:sp>
      <p:pic>
        <p:nvPicPr>
          <p:cNvPr id="8" name="Graphic 15">
            <a:extLst>
              <a:ext uri="{FF2B5EF4-FFF2-40B4-BE49-F238E27FC236}">
                <a16:creationId xmlns:a16="http://schemas.microsoft.com/office/drawing/2014/main" id="{8F578226-254A-EF9D-D1F8-71C77DF84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66061" y="5738406"/>
            <a:ext cx="83482" cy="88700"/>
          </a:xfrm>
          <a:prstGeom prst="rect">
            <a:avLst/>
          </a:prstGeom>
        </p:spPr>
      </p:pic>
      <p:graphicFrame>
        <p:nvGraphicFramePr>
          <p:cNvPr id="13" name="Tabel 12">
            <a:extLst>
              <a:ext uri="{FF2B5EF4-FFF2-40B4-BE49-F238E27FC236}">
                <a16:creationId xmlns:a16="http://schemas.microsoft.com/office/drawing/2014/main" id="{587792AB-2BA7-5FB3-02B8-FCB6AB3FD5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056516"/>
              </p:ext>
            </p:extLst>
          </p:nvPr>
        </p:nvGraphicFramePr>
        <p:xfrm>
          <a:off x="518600" y="858823"/>
          <a:ext cx="7354375" cy="1168151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54375">
                  <a:extLst>
                    <a:ext uri="{9D8B030D-6E8A-4147-A177-3AD203B41FA5}">
                      <a16:colId xmlns:a16="http://schemas.microsoft.com/office/drawing/2014/main" val="613205895"/>
                    </a:ext>
                  </a:extLst>
                </a:gridCol>
              </a:tblGrid>
              <a:tr h="314229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882707"/>
                  </a:ext>
                </a:extLst>
              </a:tr>
              <a:tr h="539693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ESG-opgørelsen indeholder udeladelser grundet fortrolighed eller sensitiv forretningsinformation </a:t>
                      </a: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(pkt. 24b)</a:t>
                      </a:r>
                      <a:endParaRPr lang="da-DK" sz="1200" b="0" kern="1200" spc="-1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069134"/>
                  </a:ext>
                </a:extLst>
              </a:tr>
              <a:tr h="314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0" kern="1200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Omsætning er udeladt af konkurrencehensyn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898051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798814C-4560-B8F6-6308-789AFE9B9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371643"/>
              </p:ext>
            </p:extLst>
          </p:nvPr>
        </p:nvGraphicFramePr>
        <p:xfrm>
          <a:off x="518600" y="2200326"/>
          <a:ext cx="7364976" cy="353808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1342293">
                  <a:extLst>
                    <a:ext uri="{9D8B030D-6E8A-4147-A177-3AD203B41FA5}">
                      <a16:colId xmlns:a16="http://schemas.microsoft.com/office/drawing/2014/main" val="2041236584"/>
                    </a:ext>
                  </a:extLst>
                </a:gridCol>
                <a:gridCol w="1425386">
                  <a:extLst>
                    <a:ext uri="{9D8B030D-6E8A-4147-A177-3AD203B41FA5}">
                      <a16:colId xmlns:a16="http://schemas.microsoft.com/office/drawing/2014/main" val="2637180759"/>
                    </a:ext>
                  </a:extLst>
                </a:gridCol>
                <a:gridCol w="1089132">
                  <a:extLst>
                    <a:ext uri="{9D8B030D-6E8A-4147-A177-3AD203B41FA5}">
                      <a16:colId xmlns:a16="http://schemas.microsoft.com/office/drawing/2014/main" val="1126871569"/>
                    </a:ext>
                  </a:extLst>
                </a:gridCol>
                <a:gridCol w="1064377">
                  <a:extLst>
                    <a:ext uri="{9D8B030D-6E8A-4147-A177-3AD203B41FA5}">
                      <a16:colId xmlns:a16="http://schemas.microsoft.com/office/drawing/2014/main" val="573454477"/>
                    </a:ext>
                  </a:extLst>
                </a:gridCol>
                <a:gridCol w="1179893">
                  <a:extLst>
                    <a:ext uri="{9D8B030D-6E8A-4147-A177-3AD203B41FA5}">
                      <a16:colId xmlns:a16="http://schemas.microsoft.com/office/drawing/2014/main" val="3277283369"/>
                    </a:ext>
                  </a:extLst>
                </a:gridCol>
                <a:gridCol w="1263895">
                  <a:extLst>
                    <a:ext uri="{9D8B030D-6E8A-4147-A177-3AD203B41FA5}">
                      <a16:colId xmlns:a16="http://schemas.microsoft.com/office/drawing/2014/main" val="3975353283"/>
                    </a:ext>
                  </a:extLst>
                </a:gridCol>
              </a:tblGrid>
              <a:tr h="32400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kern="1200" spc="-1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Påkrævet i basismodulet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21114"/>
                  </a:ext>
                </a:extLst>
              </a:tr>
              <a:tr h="32400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kern="1200" spc="-1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Adresser og geolokation på </a:t>
                      </a:r>
                      <a:r>
                        <a:rPr lang="da-DK" sz="1200" b="1" u="none" kern="1200" spc="-1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væsentlige</a:t>
                      </a:r>
                      <a:r>
                        <a:rPr lang="da-DK" sz="1200" b="1" kern="1200" spc="-1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aktiver og anlæg, som </a:t>
                      </a:r>
                      <a:r>
                        <a:rPr lang="da-DK" sz="1200" b="0" kern="1200" spc="-1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[indsæt virksomhedsnavn]</a:t>
                      </a:r>
                      <a:r>
                        <a:rPr lang="da-DK" sz="1200" b="0" kern="1200" spc="-1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a-DK" sz="1200" b="1" kern="1200" spc="-1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ejer, lejer eller kontrollerer </a:t>
                      </a:r>
                      <a:r>
                        <a:rPr lang="da-DK" sz="1200" b="0" kern="1200" spc="-1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(pkt. 24e, vi, vii/pkt. 73-76)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200" b="1" kern="1200" spc="-1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49837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Sted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Adresse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Postnummer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Land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Geolokation (koordinater)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43115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Hovedlokation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Jernet 23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6000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Kolding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Danmark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/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55.46759141797097, 9.481902326307367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(Google Maps)</a:t>
                      </a:r>
                    </a:p>
                    <a:p>
                      <a:pPr algn="l"/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9265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Restaurant og event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Østerskovvej 15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6000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Kolding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Danmark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/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55.46599784073125, 9.459377078261179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(Google Maps)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3470886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9F209F6B-A19E-BE28-D2EB-734DEABF70BF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4</a:t>
            </a:r>
          </a:p>
        </p:txBody>
      </p:sp>
    </p:spTree>
    <p:extLst>
      <p:ext uri="{BB962C8B-B14F-4D97-AF65-F5344CB8AC3E}">
        <p14:creationId xmlns:p14="http://schemas.microsoft.com/office/powerpoint/2010/main" val="197260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00" y="747912"/>
            <a:ext cx="11165400" cy="249299"/>
          </a:xfrm>
        </p:spPr>
        <p:txBody>
          <a:bodyPr/>
          <a:lstStyle/>
          <a:p>
            <a:r>
              <a:rPr lang="da-DK" dirty="0"/>
              <a:t>Grundlag for udarbejdelse (B1) - fortsat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C0A4FD9-CD66-4681-595B-4557A461B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979" y="1108695"/>
            <a:ext cx="207455" cy="2326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6</a:t>
            </a:fld>
            <a:endParaRPr lang="da-DK"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7A907455-9CB7-376B-6B21-2E615B3A3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261553"/>
              </p:ext>
            </p:extLst>
          </p:nvPr>
        </p:nvGraphicFramePr>
        <p:xfrm>
          <a:off x="513300" y="1132278"/>
          <a:ext cx="7364976" cy="69264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2531915">
                  <a:extLst>
                    <a:ext uri="{9D8B030D-6E8A-4147-A177-3AD203B41FA5}">
                      <a16:colId xmlns:a16="http://schemas.microsoft.com/office/drawing/2014/main" val="3746818765"/>
                    </a:ext>
                  </a:extLst>
                </a:gridCol>
                <a:gridCol w="4833061">
                  <a:extLst>
                    <a:ext uri="{9D8B030D-6E8A-4147-A177-3AD203B41FA5}">
                      <a16:colId xmlns:a16="http://schemas.microsoft.com/office/drawing/2014/main" val="465692987"/>
                    </a:ext>
                  </a:extLst>
                </a:gridCol>
              </a:tblGrid>
              <a:tr h="252000">
                <a:tc gridSpan="2"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Påkrævet hvis relevant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4367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ESG-certifikat/miljømærke </a:t>
                      </a:r>
                      <a:r>
                        <a:rPr lang="da-DK" sz="1200" b="0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(pkt. 25)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0" kern="1200" spc="-10" noProof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World of Adventure har ikke ESG Miljøcertifikat / Miljømærke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430332"/>
                  </a:ext>
                </a:extLst>
              </a:tr>
            </a:tbl>
          </a:graphicData>
        </a:graphic>
      </p:graphicFrame>
      <p:pic>
        <p:nvPicPr>
          <p:cNvPr id="15" name="Graphic 9">
            <a:extLst>
              <a:ext uri="{FF2B5EF4-FFF2-40B4-BE49-F238E27FC236}">
                <a16:creationId xmlns:a16="http://schemas.microsoft.com/office/drawing/2014/main" id="{01C3C558-E009-83C8-BE35-3B49EF679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2417" y="2610414"/>
            <a:ext cx="207455" cy="23260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77AB173-755F-4E86-A7CB-7B6033AEF426}"/>
              </a:ext>
            </a:extLst>
          </p:cNvPr>
          <p:cNvSpPr txBox="1">
            <a:spLocks/>
          </p:cNvSpPr>
          <p:nvPr/>
        </p:nvSpPr>
        <p:spPr>
          <a:xfrm>
            <a:off x="513300" y="1983214"/>
            <a:ext cx="9444107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Indsatser, politikker og initiativer for omstilling til en mere bæredygtig økonomi (B2)</a:t>
            </a:r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EEF9957E-15EF-043C-791D-FEA36DC94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566039"/>
              </p:ext>
            </p:extLst>
          </p:nvPr>
        </p:nvGraphicFramePr>
        <p:xfrm>
          <a:off x="513300" y="2358480"/>
          <a:ext cx="7354375" cy="3514648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2212065">
                  <a:extLst>
                    <a:ext uri="{9D8B030D-6E8A-4147-A177-3AD203B41FA5}">
                      <a16:colId xmlns:a16="http://schemas.microsoft.com/office/drawing/2014/main" val="1902117154"/>
                    </a:ext>
                  </a:extLst>
                </a:gridCol>
                <a:gridCol w="1679971">
                  <a:extLst>
                    <a:ext uri="{9D8B030D-6E8A-4147-A177-3AD203B41FA5}">
                      <a16:colId xmlns:a16="http://schemas.microsoft.com/office/drawing/2014/main" val="1904521774"/>
                    </a:ext>
                  </a:extLst>
                </a:gridCol>
                <a:gridCol w="1667436">
                  <a:extLst>
                    <a:ext uri="{9D8B030D-6E8A-4147-A177-3AD203B41FA5}">
                      <a16:colId xmlns:a16="http://schemas.microsoft.com/office/drawing/2014/main" val="3164053669"/>
                    </a:ext>
                  </a:extLst>
                </a:gridCol>
                <a:gridCol w="1794903">
                  <a:extLst>
                    <a:ext uri="{9D8B030D-6E8A-4147-A177-3AD203B41FA5}">
                      <a16:colId xmlns:a16="http://schemas.microsoft.com/office/drawing/2014/main" val="1484983729"/>
                    </a:ext>
                  </a:extLst>
                </a:gridCol>
              </a:tblGrid>
              <a:tr h="372568">
                <a:tc gridSpan="4"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Påkrævet hvis relevant i Basismodulet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da-DK" sz="900" b="1" kern="1200" spc="-10" noProof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173465"/>
                  </a:ext>
                </a:extLst>
              </a:tr>
              <a:tr h="834412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Område</a:t>
                      </a:r>
                    </a:p>
                    <a:p>
                      <a:pPr algn="l"/>
                      <a:r>
                        <a:rPr lang="da-DK" sz="1200" b="0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(pkt. 26 og 78)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Virksomheden har en konkret politik/indsats på området (JA/NEJ)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 politikken/ indsatsen offentligt tilgængelig? (JA/NEJ)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Indeholder politikken/indsatsen målsætninger eller fremtidige initiativer?</a:t>
                      </a:r>
                    </a:p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(JA/NEJ)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11251"/>
                  </a:ext>
                </a:extLst>
              </a:tr>
              <a:tr h="406562">
                <a:tc>
                  <a:txBody>
                    <a:bodyPr/>
                    <a:lstStyle/>
                    <a:p>
                      <a:pPr algn="l"/>
                      <a:r>
                        <a:rPr lang="da-DK" sz="1200" b="1" kern="1200" spc="-1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Klimaforandringer,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Ja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Ja, på hjemmeside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/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noProof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Nej</a:t>
                      </a:r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/>
                      <a:endParaRPr lang="da-DK" sz="12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349995"/>
                  </a:ext>
                </a:extLst>
              </a:tr>
              <a:tr h="396776">
                <a:tc>
                  <a:txBody>
                    <a:bodyPr/>
                    <a:lstStyle/>
                    <a:p>
                      <a:r>
                        <a:rPr lang="da-DK" sz="1200" b="1" dirty="0"/>
                        <a:t>Forurening, Vand- og havressourcer, Biodiversitet og Økosystemer, Cirkulær Økonomi, Egen arbejdsstyrke, Arbejdere i værdikæden, Berørte samfund, Forbrugere og slutbrugere, Virksomhedsledelse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>
                          <a:solidFill>
                            <a:schemeClr val="tx1"/>
                          </a:solidFill>
                        </a:rPr>
                        <a:t>Nej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dirty="0">
                          <a:solidFill>
                            <a:schemeClr val="tx1"/>
                          </a:solidFill>
                        </a:rPr>
                        <a:t>NA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053185"/>
                  </a:ext>
                </a:extLst>
              </a:tr>
            </a:tbl>
          </a:graphicData>
        </a:graphic>
      </p:graphicFrame>
      <p:sp>
        <p:nvSpPr>
          <p:cNvPr id="8" name="Tekstfelt 7">
            <a:extLst>
              <a:ext uri="{FF2B5EF4-FFF2-40B4-BE49-F238E27FC236}">
                <a16:creationId xmlns:a16="http://schemas.microsoft.com/office/drawing/2014/main" id="{084B8B6D-DA5F-E2F8-A9FE-64258E1C5F74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5</a:t>
            </a:r>
          </a:p>
        </p:txBody>
      </p:sp>
    </p:spTree>
    <p:extLst>
      <p:ext uri="{BB962C8B-B14F-4D97-AF65-F5344CB8AC3E}">
        <p14:creationId xmlns:p14="http://schemas.microsoft.com/office/powerpoint/2010/main" val="3439582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Energiforbrug (B3)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E932BB9-32D4-19FC-5E73-EB89688D4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085125"/>
              </p:ext>
            </p:extLst>
          </p:nvPr>
        </p:nvGraphicFramePr>
        <p:xfrm>
          <a:off x="518600" y="885802"/>
          <a:ext cx="7343770" cy="2483106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1993081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850065">
                  <a:extLst>
                    <a:ext uri="{9D8B030D-6E8A-4147-A177-3AD203B41FA5}">
                      <a16:colId xmlns:a16="http://schemas.microsoft.com/office/drawing/2014/main" val="1451447067"/>
                    </a:ext>
                  </a:extLst>
                </a:gridCol>
                <a:gridCol w="1951042">
                  <a:extLst>
                    <a:ext uri="{9D8B030D-6E8A-4147-A177-3AD203B41FA5}">
                      <a16:colId xmlns:a16="http://schemas.microsoft.com/office/drawing/2014/main" val="2943870936"/>
                    </a:ext>
                  </a:extLst>
                </a:gridCol>
                <a:gridCol w="1549582">
                  <a:extLst>
                    <a:ext uri="{9D8B030D-6E8A-4147-A177-3AD203B41FA5}">
                      <a16:colId xmlns:a16="http://schemas.microsoft.com/office/drawing/2014/main" val="656209149"/>
                    </a:ext>
                  </a:extLst>
                </a:gridCol>
              </a:tblGrid>
              <a:tr h="306337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9345"/>
                  </a:ext>
                </a:extLst>
              </a:tr>
              <a:tr h="306337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Energiforbrug i MWh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29)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endParaRPr lang="en-GB" sz="9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endParaRPr lang="en-GB" sz="9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1" noProof="0">
                        <a:solidFill>
                          <a:schemeClr val="accent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440226"/>
                  </a:ext>
                </a:extLst>
              </a:tr>
              <a:tr h="30633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Vedvarende energiforbrug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Ikke-vedvarende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energiforbrug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Total energiforbrug (MWh)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30633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Elektricitet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40,5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40,5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0633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Brændstoffer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139,4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159,5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298,9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66998"/>
                  </a:ext>
                </a:extLst>
              </a:tr>
              <a:tr h="30633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Fjernvarme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19,2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2,6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21,8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37485"/>
                  </a:ext>
                </a:extLst>
              </a:tr>
              <a:tr h="30633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199, 1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162,1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361,2 MWh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206388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7</a:t>
            </a:fld>
            <a:endParaRPr lang="da-DK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012F05D5-C614-B46D-3184-B16DDC9C8067}"/>
              </a:ext>
            </a:extLst>
          </p:cNvPr>
          <p:cNvSpPr txBox="1">
            <a:spLocks/>
          </p:cNvSpPr>
          <p:nvPr/>
        </p:nvSpPr>
        <p:spPr>
          <a:xfrm>
            <a:off x="505570" y="3565263"/>
            <a:ext cx="1116540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CO₂e-udledning (B3)</a:t>
            </a:r>
          </a:p>
        </p:txBody>
      </p:sp>
      <p:graphicFrame>
        <p:nvGraphicFramePr>
          <p:cNvPr id="3" name="Table 18">
            <a:extLst>
              <a:ext uri="{FF2B5EF4-FFF2-40B4-BE49-F238E27FC236}">
                <a16:creationId xmlns:a16="http://schemas.microsoft.com/office/drawing/2014/main" id="{7EB7D54D-6312-44BF-C347-61B2FB986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558506"/>
              </p:ext>
            </p:extLst>
          </p:nvPr>
        </p:nvGraphicFramePr>
        <p:xfrm>
          <a:off x="505570" y="3925867"/>
          <a:ext cx="7343770" cy="1521758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814331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529439">
                  <a:extLst>
                    <a:ext uri="{9D8B030D-6E8A-4147-A177-3AD203B41FA5}">
                      <a16:colId xmlns:a16="http://schemas.microsoft.com/office/drawing/2014/main" val="656209149"/>
                    </a:ext>
                  </a:extLst>
                </a:gridCol>
              </a:tblGrid>
              <a:tr h="306337"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589392"/>
                  </a:ext>
                </a:extLst>
              </a:tr>
              <a:tr h="30633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Udledning af drivhusgasser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30)</a:t>
                      </a:r>
                      <a:endParaRPr lang="en-GB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År 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30633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Scope 1 </a:t>
                      </a: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CO₂e-udledninger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41,56 tons </a:t>
                      </a:r>
                      <a:r>
                        <a:rPr kumimoji="0" lang="da-DK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CO₂e</a:t>
                      </a:r>
                      <a:endParaRPr kumimoji="0" lang="da-DK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IBM Plex Sans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0137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Scope 2 </a:t>
                      </a: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CO₂e-udledninger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(lokationsbaseret) 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0,09 tons </a:t>
                      </a:r>
                      <a:r>
                        <a:rPr kumimoji="0" lang="da-DK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CO₂e</a:t>
                      </a:r>
                      <a:endParaRPr kumimoji="0" lang="da-DK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IBM Plex Sans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30137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Total </a:t>
                      </a: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CO₂e-udledning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fra </a:t>
                      </a: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scope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1 og </a:t>
                      </a: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scope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2 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41,65 tons </a:t>
                      </a:r>
                      <a:r>
                        <a:rPr kumimoji="0" lang="da-DK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CO₂e</a:t>
                      </a:r>
                      <a:endParaRPr kumimoji="0" lang="da-DK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IBM Plex Sans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040515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70ABBA47-3BA8-EF1C-BED1-1E2AD7097795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6</a:t>
            </a:r>
          </a:p>
        </p:txBody>
      </p:sp>
    </p:spTree>
    <p:extLst>
      <p:ext uri="{BB962C8B-B14F-4D97-AF65-F5344CB8AC3E}">
        <p14:creationId xmlns:p14="http://schemas.microsoft.com/office/powerpoint/2010/main" val="291076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CO₂e</a:t>
            </a:r>
            <a:r>
              <a:rPr lang="da-DK"/>
              <a:t>-</a:t>
            </a:r>
            <a:r>
              <a:rPr lang="da-DK" noProof="0"/>
              <a:t>udledning (B3)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8</a:t>
            </a:fld>
            <a:endParaRPr lang="da-DK"/>
          </a:p>
        </p:txBody>
      </p:sp>
      <p:graphicFrame>
        <p:nvGraphicFramePr>
          <p:cNvPr id="10" name="Table 18">
            <a:extLst>
              <a:ext uri="{FF2B5EF4-FFF2-40B4-BE49-F238E27FC236}">
                <a16:creationId xmlns:a16="http://schemas.microsoft.com/office/drawing/2014/main" id="{2BF33766-62D2-53BA-FBB7-930661EC0A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806516"/>
              </p:ext>
            </p:extLst>
          </p:nvPr>
        </p:nvGraphicFramePr>
        <p:xfrm>
          <a:off x="518600" y="833874"/>
          <a:ext cx="7333166" cy="91901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33166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306337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basismodulet,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hvis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relevant.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520446"/>
                  </a:ext>
                </a:extLst>
              </a:tr>
              <a:tr h="612673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Da omsætning ikke opgives, kan </a:t>
                      </a: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CO₂e-intensitet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på omsætning ikke udregnes. Virksomheden har ikke andre relevante nøgletal for intensiteten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31)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</a:tbl>
          </a:graphicData>
        </a:graphic>
      </p:graphicFrame>
      <p:graphicFrame>
        <p:nvGraphicFramePr>
          <p:cNvPr id="2" name="Table 12">
            <a:extLst>
              <a:ext uri="{FF2B5EF4-FFF2-40B4-BE49-F238E27FC236}">
                <a16:creationId xmlns:a16="http://schemas.microsoft.com/office/drawing/2014/main" id="{E2EE6BC1-A857-F6C8-7DEC-E58C45F01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822688"/>
              </p:ext>
            </p:extLst>
          </p:nvPr>
        </p:nvGraphicFramePr>
        <p:xfrm>
          <a:off x="518595" y="2262127"/>
          <a:ext cx="7333171" cy="917351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33171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30578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304246"/>
                  </a:ext>
                </a:extLst>
              </a:tr>
              <a:tr h="305784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Forurening af luft, vand og jord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32) </a:t>
                      </a:r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305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World og Adventure rapporterer ikke om forurening og er ikke underlagt lovkrav om det.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</a:tbl>
          </a:graphicData>
        </a:graphic>
      </p:graphicFrame>
      <p:sp>
        <p:nvSpPr>
          <p:cNvPr id="3" name="Title 3">
            <a:extLst>
              <a:ext uri="{FF2B5EF4-FFF2-40B4-BE49-F238E27FC236}">
                <a16:creationId xmlns:a16="http://schemas.microsoft.com/office/drawing/2014/main" id="{C71FBCAA-326A-90F2-0D44-763116CA90C9}"/>
              </a:ext>
            </a:extLst>
          </p:cNvPr>
          <p:cNvSpPr txBox="1">
            <a:spLocks/>
          </p:cNvSpPr>
          <p:nvPr/>
        </p:nvSpPr>
        <p:spPr>
          <a:xfrm>
            <a:off x="518600" y="1895169"/>
            <a:ext cx="1116540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Forurening af luft, vand og jord (B4)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3D45E8B-2EFA-7FA9-8951-C233A1577951}"/>
              </a:ext>
            </a:extLst>
          </p:cNvPr>
          <p:cNvSpPr txBox="1">
            <a:spLocks/>
          </p:cNvSpPr>
          <p:nvPr/>
        </p:nvSpPr>
        <p:spPr>
          <a:xfrm>
            <a:off x="518600" y="3357433"/>
            <a:ext cx="1116540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Biodiversitet (B5) </a:t>
            </a:r>
          </a:p>
        </p:txBody>
      </p:sp>
      <p:graphicFrame>
        <p:nvGraphicFramePr>
          <p:cNvPr id="8" name="Table 12">
            <a:extLst>
              <a:ext uri="{FF2B5EF4-FFF2-40B4-BE49-F238E27FC236}">
                <a16:creationId xmlns:a16="http://schemas.microsoft.com/office/drawing/2014/main" id="{0A8876A3-10A7-4FFC-0584-4DEBFD323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560909"/>
              </p:ext>
            </p:extLst>
          </p:nvPr>
        </p:nvGraphicFramePr>
        <p:xfrm>
          <a:off x="507990" y="3688721"/>
          <a:ext cx="7343776" cy="7437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43776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hvis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relevant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932294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World of Adventure hverken ejer, lejer eller kontrollerer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33) 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områder eller arealer i nærheden af eller i 'biodiversitetsfølsomme områder’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</a:tbl>
          </a:graphicData>
        </a:graphic>
      </p:graphicFrame>
      <p:sp>
        <p:nvSpPr>
          <p:cNvPr id="9" name="Tekstfelt 8">
            <a:extLst>
              <a:ext uri="{FF2B5EF4-FFF2-40B4-BE49-F238E27FC236}">
                <a16:creationId xmlns:a16="http://schemas.microsoft.com/office/drawing/2014/main" id="{82DE0D93-D292-D97C-812B-3DFD81CBA265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7</a:t>
            </a:r>
          </a:p>
        </p:txBody>
      </p:sp>
    </p:spTree>
    <p:extLst>
      <p:ext uri="{BB962C8B-B14F-4D97-AF65-F5344CB8AC3E}">
        <p14:creationId xmlns:p14="http://schemas.microsoft.com/office/powerpoint/2010/main" val="3235644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C4ABF-9D85-4313-58DE-125630764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37A90-8C14-4419-B78E-1CD45B1F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dirty="0"/>
              <a:t>Biodiversitet (B5) - fortsat</a:t>
            </a:r>
            <a:r>
              <a:rPr lang="da-DK" dirty="0"/>
              <a:t> </a:t>
            </a:r>
            <a:endParaRPr lang="da-DK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55F88-8827-D10F-9D02-001D7DBA3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9</a:t>
            </a:fld>
            <a:endParaRPr lang="da-DK"/>
          </a:p>
        </p:txBody>
      </p:sp>
      <p:graphicFrame>
        <p:nvGraphicFramePr>
          <p:cNvPr id="3" name="Table 12">
            <a:extLst>
              <a:ext uri="{FF2B5EF4-FFF2-40B4-BE49-F238E27FC236}">
                <a16:creationId xmlns:a16="http://schemas.microsoft.com/office/drawing/2014/main" id="{C4AB725B-C042-A6EA-F96E-99B6412C8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904796"/>
              </p:ext>
            </p:extLst>
          </p:nvPr>
        </p:nvGraphicFramePr>
        <p:xfrm>
          <a:off x="518600" y="898293"/>
          <a:ext cx="7343776" cy="26049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3957576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693100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  <a:gridCol w="1693100">
                  <a:extLst>
                    <a:ext uri="{9D8B030D-6E8A-4147-A177-3AD203B41FA5}">
                      <a16:colId xmlns:a16="http://schemas.microsoft.com/office/drawing/2014/main" val="656209149"/>
                    </a:ext>
                  </a:extLst>
                </a:gridCol>
              </a:tblGrid>
              <a:tr h="309600">
                <a:tc gridSpan="3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Kan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udfyldes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I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basismodulet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136889"/>
                  </a:ext>
                </a:extLst>
              </a:tr>
              <a:tr h="309600">
                <a:tc gridSpan="3">
                  <a:txBody>
                    <a:bodyPr/>
                    <a:lstStyle/>
                    <a:p>
                      <a:pPr algn="l"/>
                      <a:r>
                        <a:rPr lang="da-DK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Arealforbrug </a:t>
                      </a:r>
                      <a:r>
                        <a:rPr lang="da-DK" sz="1200" b="0" i="0" u="none" strike="noStrike" noProof="0" dirty="0">
                          <a:solidFill>
                            <a:schemeClr val="tx1"/>
                          </a:solidFill>
                          <a:latin typeface="+mn-lt"/>
                        </a:rPr>
                        <a:t>(pkt. 34)</a:t>
                      </a:r>
                      <a:endParaRPr lang="da-DK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8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309600">
                <a:tc rowSpan="2"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+mn-lt"/>
                        </a:rPr>
                        <a:t>Type af arealforbrug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+mn-lt"/>
                        </a:rPr>
                        <a:t>Areal </a:t>
                      </a:r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(hektar)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09600">
                <a:tc vMerge="1">
                  <a:txBody>
                    <a:bodyPr/>
                    <a:lstStyle/>
                    <a:p>
                      <a:endParaRPr lang="en-GB" sz="900" b="1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noProof="0">
                          <a:solidFill>
                            <a:schemeClr val="tx1"/>
                          </a:solidFill>
                          <a:latin typeface="+mn-lt"/>
                        </a:rPr>
                        <a:t>Foregående år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Rapporteringsår</a:t>
                      </a:r>
                      <a:endParaRPr lang="da-DK" sz="1200" b="1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040515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Samlet arealforbrug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11,3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11,3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868108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Samlet befæstet område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920594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Samlet naturorienteret område </a:t>
                      </a:r>
                      <a:r>
                        <a:rPr lang="da-DK" sz="12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på anlægsområdet</a:t>
                      </a:r>
                      <a:endParaRPr lang="en-GB" sz="1200" b="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032073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Samlet naturorienteret område </a:t>
                      </a:r>
                      <a:r>
                        <a:rPr lang="da-DK" sz="1200" b="0" u="sng" dirty="0">
                          <a:solidFill>
                            <a:schemeClr val="tx1"/>
                          </a:solidFill>
                          <a:latin typeface="+mn-lt"/>
                        </a:rPr>
                        <a:t>uden for anlægsområdet</a:t>
                      </a:r>
                      <a:endParaRPr lang="en-GB" sz="1200" b="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10,3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10,3 Ha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362006"/>
                  </a:ext>
                </a:extLst>
              </a:tr>
            </a:tbl>
          </a:graphicData>
        </a:graphic>
      </p:graphicFrame>
      <p:sp>
        <p:nvSpPr>
          <p:cNvPr id="10" name="Tekstfelt 9">
            <a:extLst>
              <a:ext uri="{FF2B5EF4-FFF2-40B4-BE49-F238E27FC236}">
                <a16:creationId xmlns:a16="http://schemas.microsoft.com/office/drawing/2014/main" id="{B6F71E51-1649-B64B-9E2E-F9F99141F709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8</a:t>
            </a:r>
          </a:p>
        </p:txBody>
      </p:sp>
    </p:spTree>
    <p:extLst>
      <p:ext uri="{BB962C8B-B14F-4D97-AF65-F5344CB8AC3E}">
        <p14:creationId xmlns:p14="http://schemas.microsoft.com/office/powerpoint/2010/main" val="3394189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00" y="573749"/>
            <a:ext cx="11165400" cy="249299"/>
          </a:xfrm>
        </p:spPr>
        <p:txBody>
          <a:bodyPr/>
          <a:lstStyle/>
          <a:p>
            <a:r>
              <a:rPr lang="da-DK" noProof="0" dirty="0"/>
              <a:t>Vand (B6)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E932BB9-32D4-19FC-5E73-EB89688D4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075760"/>
              </p:ext>
            </p:extLst>
          </p:nvPr>
        </p:nvGraphicFramePr>
        <p:xfrm>
          <a:off x="518600" y="898293"/>
          <a:ext cx="7343772" cy="1152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534549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809223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2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60667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Udtagning af vand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35)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År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Samlet for alle lokationer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297,5 m3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Fra lokationer i områder med mangel på vand (højt vandstress)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04051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29EF77F-F7DE-E3A9-5E62-3B0DED7F1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809017"/>
              </p:ext>
            </p:extLst>
          </p:nvPr>
        </p:nvGraphicFramePr>
        <p:xfrm>
          <a:off x="518600" y="2285019"/>
          <a:ext cx="7370364" cy="7257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70364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Udfyldes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hvis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relevant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0831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Vandforbrug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36). World of Adventure har ikke noget vandforbrug til proces, produktion, vanding eller andet. Alt går tilbage til udledninger.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10</a:t>
            </a:fld>
            <a:endParaRPr lang="da-DK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875F3564-0F87-6F88-9E50-F1FB550228C1}"/>
              </a:ext>
            </a:extLst>
          </p:cNvPr>
          <p:cNvSpPr txBox="1">
            <a:spLocks/>
          </p:cNvSpPr>
          <p:nvPr/>
        </p:nvSpPr>
        <p:spPr>
          <a:xfrm>
            <a:off x="518600" y="3161269"/>
            <a:ext cx="1116540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Ressourceforbrug, cirkulær økonomi og affaldshåndtering (B7) </a:t>
            </a:r>
          </a:p>
        </p:txBody>
      </p:sp>
      <p:graphicFrame>
        <p:nvGraphicFramePr>
          <p:cNvPr id="3" name="Table 12">
            <a:extLst>
              <a:ext uri="{FF2B5EF4-FFF2-40B4-BE49-F238E27FC236}">
                <a16:creationId xmlns:a16="http://schemas.microsoft.com/office/drawing/2014/main" id="{E08DAFF6-71C5-522C-798A-1F5913CB6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397087"/>
              </p:ext>
            </p:extLst>
          </p:nvPr>
        </p:nvGraphicFramePr>
        <p:xfrm>
          <a:off x="518600" y="3447433"/>
          <a:ext cx="7343776" cy="1224674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3840749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668887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  <a:gridCol w="1834140">
                  <a:extLst>
                    <a:ext uri="{9D8B030D-6E8A-4147-A177-3AD203B41FA5}">
                      <a16:colId xmlns:a16="http://schemas.microsoft.com/office/drawing/2014/main" val="656209149"/>
                    </a:ext>
                  </a:extLst>
                </a:gridCol>
              </a:tblGrid>
              <a:tr h="306337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105267"/>
                  </a:ext>
                </a:extLst>
              </a:tr>
              <a:tr h="306337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Oplysning om anvendelse af principper fra cirkulær økonomi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37)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8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306000">
                <a:tc rowSpan="2"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Min virksomhed anvender ikke principper fra cirkulær økonomi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Ja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Nej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a-DK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938C2BC9-7C64-9D3A-0DD9-E94383D6B251}"/>
              </a:ext>
            </a:extLst>
          </p:cNvPr>
          <p:cNvSpPr txBox="1"/>
          <p:nvPr/>
        </p:nvSpPr>
        <p:spPr>
          <a:xfrm>
            <a:off x="11073139" y="6496146"/>
            <a:ext cx="425116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9</a:t>
            </a:r>
          </a:p>
        </p:txBody>
      </p:sp>
    </p:spTree>
    <p:extLst>
      <p:ext uri="{BB962C8B-B14F-4D97-AF65-F5344CB8AC3E}">
        <p14:creationId xmlns:p14="http://schemas.microsoft.com/office/powerpoint/2010/main" val="999658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dirty="0"/>
              <a:t>Ressourceforbrug, cirkulær økonomi og affaldshåndtering (B7) - fortsat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1CB6473-45A0-323E-9329-E3AEC5C2F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801" y="3783853"/>
            <a:ext cx="207455" cy="2326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11</a:t>
            </a:fld>
            <a:endParaRPr lang="da-DK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3C59346-F692-8EEE-6728-75E283DC6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097668"/>
              </p:ext>
            </p:extLst>
          </p:nvPr>
        </p:nvGraphicFramePr>
        <p:xfrm>
          <a:off x="518600" y="763226"/>
          <a:ext cx="7343774" cy="1042313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43774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220435">
                <a:tc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Udfyldes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hvis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relevant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7007"/>
                  </a:ext>
                </a:extLst>
              </a:tr>
              <a:tr h="378600">
                <a:tc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Beskrivelse af, hvordan 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[I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ndsæt virksomhedsnavn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arbejder med principper fra cirkulær økonomi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37)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349673">
                <a:tc>
                  <a:txBody>
                    <a:bodyPr/>
                    <a:lstStyle/>
                    <a:p>
                      <a:pPr algn="l"/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Udfyldes ikke, da der er svaret nej ovenfor.</a:t>
                      </a:r>
                    </a:p>
                  </a:txBody>
                  <a:tcPr marL="54000" marR="54000" marT="36000" marB="36000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</a:tbl>
          </a:graphicData>
        </a:graphic>
      </p:graphicFrame>
      <p:graphicFrame>
        <p:nvGraphicFramePr>
          <p:cNvPr id="7" name="Table 12">
            <a:extLst>
              <a:ext uri="{FF2B5EF4-FFF2-40B4-BE49-F238E27FC236}">
                <a16:creationId xmlns:a16="http://schemas.microsoft.com/office/drawing/2014/main" id="{03B6603D-61A1-9B22-A746-AC9143CC7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101776"/>
              </p:ext>
            </p:extLst>
          </p:nvPr>
        </p:nvGraphicFramePr>
        <p:xfrm>
          <a:off x="518600" y="1889413"/>
          <a:ext cx="7343771" cy="3434638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2276000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2543219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  <a:gridCol w="2524552">
                  <a:extLst>
                    <a:ext uri="{9D8B030D-6E8A-4147-A177-3AD203B41FA5}">
                      <a16:colId xmlns:a16="http://schemas.microsoft.com/office/drawing/2014/main" val="4075157689"/>
                    </a:ext>
                  </a:extLst>
                </a:gridCol>
              </a:tblGrid>
              <a:tr h="430319">
                <a:tc gridSpan="3">
                  <a:txBody>
                    <a:bodyPr/>
                    <a:lstStyle/>
                    <a:p>
                      <a:pPr algn="l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52568"/>
                  </a:ext>
                </a:extLst>
              </a:tr>
              <a:tr h="430319">
                <a:tc gridSpan="3">
                  <a:txBody>
                    <a:bodyPr/>
                    <a:lstStyle/>
                    <a:p>
                      <a:pPr algn="l"/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Samlet mængde affald årligt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8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Samlet mængde affald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38a)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Affald, der sendes til genbrug eller genanvendelse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38b)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Ikke-farligt affald</a:t>
                      </a:r>
                    </a:p>
                    <a:p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940764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da-DK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Restaffald</a:t>
                      </a:r>
                      <a:endParaRPr lang="en-GB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23.830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5.900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da-DK" sz="12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Papir og Pap</a:t>
                      </a:r>
                      <a:endParaRPr lang="en-GB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550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550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269366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Plast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400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400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973606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Stål og jern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140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140 kg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06303"/>
                  </a:ext>
                </a:extLst>
              </a:tr>
              <a:tr h="450000">
                <a:tc gridSpan="3"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Virksomheden producerer intet farligt affald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42695"/>
                  </a:ext>
                </a:extLst>
              </a:tr>
            </a:tbl>
          </a:graphicData>
        </a:graphic>
      </p:graphicFrame>
      <p:sp>
        <p:nvSpPr>
          <p:cNvPr id="8" name="Tekstfelt 7">
            <a:extLst>
              <a:ext uri="{FF2B5EF4-FFF2-40B4-BE49-F238E27FC236}">
                <a16:creationId xmlns:a16="http://schemas.microsoft.com/office/drawing/2014/main" id="{7C80FFAB-DB27-4246-9FB0-656077162B4D}"/>
              </a:ext>
            </a:extLst>
          </p:cNvPr>
          <p:cNvSpPr txBox="1"/>
          <p:nvPr/>
        </p:nvSpPr>
        <p:spPr>
          <a:xfrm>
            <a:off x="11073139" y="6496146"/>
            <a:ext cx="516808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10</a:t>
            </a:r>
          </a:p>
        </p:txBody>
      </p:sp>
    </p:spTree>
    <p:extLst>
      <p:ext uri="{BB962C8B-B14F-4D97-AF65-F5344CB8AC3E}">
        <p14:creationId xmlns:p14="http://schemas.microsoft.com/office/powerpoint/2010/main" val="2164237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00" y="727604"/>
            <a:ext cx="11165400" cy="249299"/>
          </a:xfrm>
        </p:spPr>
        <p:txBody>
          <a:bodyPr/>
          <a:lstStyle/>
          <a:p>
            <a:r>
              <a:rPr lang="da-DK" dirty="0"/>
              <a:t>Ressourceforbrug, cirkulær økonomi og affaldshåndtering (B7) – fortsat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2B8280E2-AB9D-6354-0B51-2E2E58002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801" y="3209508"/>
            <a:ext cx="207455" cy="23260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60629037-B878-CA2E-A2A1-00BE8A20F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802" y="4907877"/>
            <a:ext cx="207455" cy="2326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12</a:t>
            </a:fld>
            <a:endParaRPr lang="da-DK"/>
          </a:p>
        </p:txBody>
      </p:sp>
      <p:graphicFrame>
        <p:nvGraphicFramePr>
          <p:cNvPr id="2" name="Table 12">
            <a:extLst>
              <a:ext uri="{FF2B5EF4-FFF2-40B4-BE49-F238E27FC236}">
                <a16:creationId xmlns:a16="http://schemas.microsoft.com/office/drawing/2014/main" id="{1660C26A-291F-548F-A03B-B8B1C62FF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222874"/>
              </p:ext>
            </p:extLst>
          </p:nvPr>
        </p:nvGraphicFramePr>
        <p:xfrm>
          <a:off x="508000" y="1020363"/>
          <a:ext cx="7343771" cy="7437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43771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bg1"/>
                          </a:solidFill>
                        </a:rPr>
                        <a:t>Påkrævet i Basismodulet hvis relevant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975534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Virksomheden er ikke en produktionsvirksomhed og har derfor ikke masse-flow at rapportere i form af væsentlige materialer i 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[I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ndsæt virksomhedsnavn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38c)</a:t>
                      </a:r>
                      <a:endParaRPr lang="da-DK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</a:tbl>
          </a:graphicData>
        </a:graphic>
      </p:graphicFrame>
      <p:sp>
        <p:nvSpPr>
          <p:cNvPr id="3" name="Title 3">
            <a:extLst>
              <a:ext uri="{FF2B5EF4-FFF2-40B4-BE49-F238E27FC236}">
                <a16:creationId xmlns:a16="http://schemas.microsoft.com/office/drawing/2014/main" id="{2600F3D7-E3B2-7424-100F-FF816E418A89}"/>
              </a:ext>
            </a:extLst>
          </p:cNvPr>
          <p:cNvSpPr txBox="1">
            <a:spLocks/>
          </p:cNvSpPr>
          <p:nvPr/>
        </p:nvSpPr>
        <p:spPr>
          <a:xfrm>
            <a:off x="513300" y="1994411"/>
            <a:ext cx="1116540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Egen arbejdsstyrke: Generelle karakteristika (B8)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E788CC6-CE36-BBB5-647A-6D1380F7E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003368"/>
              </p:ext>
            </p:extLst>
          </p:nvPr>
        </p:nvGraphicFramePr>
        <p:xfrm>
          <a:off x="507997" y="2243710"/>
          <a:ext cx="7343774" cy="17049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3671887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3671887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</a:tblGrid>
              <a:tr h="324000">
                <a:tc gridSpan="2"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 sz="900" b="1" noProof="0" dirty="0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9758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Kontrakttype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39a)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Antal ansatte (antal personer eller fuldtidsækvivalenter)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Midlertidigt ansatte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Ca. 100 personer = 12,4 FTE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Fastansættelse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9 personer = 9 FTE</a:t>
                      </a:r>
                      <a:endParaRPr lang="da-DK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Totalt antal ansatte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21,4 FTE</a:t>
                      </a:r>
                      <a:endParaRPr lang="da-DK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13939"/>
                  </a:ext>
                </a:extLst>
              </a:tr>
            </a:tbl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C2D5094-0221-4B9A-18C7-F902C5B78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54233"/>
              </p:ext>
            </p:extLst>
          </p:nvPr>
        </p:nvGraphicFramePr>
        <p:xfrm>
          <a:off x="507997" y="4133988"/>
          <a:ext cx="7343774" cy="15609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3671887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3671887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Påkrævet i Basismodulet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 sz="900" b="1" noProof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83375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Køn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39b)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+mn-lt"/>
                        </a:rPr>
                        <a:t>Antal ansatte 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(antal personer eller fuldtidsækvivalenter)</a:t>
                      </a:r>
                      <a:endParaRPr lang="da-DK" sz="1200" b="1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Mand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10,2 FTE</a:t>
                      </a:r>
                      <a:endParaRPr lang="da-DK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Kvinde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11,2 FTE</a:t>
                      </a:r>
                      <a:endParaRPr lang="da-DK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139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Totalt antal ansatte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21,4 FTE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900251"/>
                  </a:ext>
                </a:extLst>
              </a:tr>
            </a:tbl>
          </a:graphicData>
        </a:graphic>
      </p:graphicFrame>
      <p:sp>
        <p:nvSpPr>
          <p:cNvPr id="9" name="Tekstfelt 8">
            <a:extLst>
              <a:ext uri="{FF2B5EF4-FFF2-40B4-BE49-F238E27FC236}">
                <a16:creationId xmlns:a16="http://schemas.microsoft.com/office/drawing/2014/main" id="{434A9DC2-9DE1-F0D7-7A9C-00274B43BA21}"/>
              </a:ext>
            </a:extLst>
          </p:cNvPr>
          <p:cNvSpPr txBox="1"/>
          <p:nvPr/>
        </p:nvSpPr>
        <p:spPr>
          <a:xfrm>
            <a:off x="11073139" y="6496146"/>
            <a:ext cx="516808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11</a:t>
            </a:r>
          </a:p>
        </p:txBody>
      </p:sp>
    </p:spTree>
    <p:extLst>
      <p:ext uri="{BB962C8B-B14F-4D97-AF65-F5344CB8AC3E}">
        <p14:creationId xmlns:p14="http://schemas.microsoft.com/office/powerpoint/2010/main" val="2778030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Egen arbejdsstyrke: Generelle karakteristika (B8) - fortsat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13</a:t>
            </a:fld>
            <a:endParaRPr lang="da-DK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E6D2864-50B1-0967-9DFF-408DD8B37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272332"/>
              </p:ext>
            </p:extLst>
          </p:nvPr>
        </p:nvGraphicFramePr>
        <p:xfrm>
          <a:off x="518600" y="1761600"/>
          <a:ext cx="7343774" cy="69696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43774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bg1"/>
                          </a:solidFill>
                        </a:rPr>
                        <a:t>Påkrævet i Basismodulet hvis flere en 50 personer ansat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090373"/>
                  </a:ext>
                </a:extLst>
              </a:tr>
              <a:tr h="324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Medarbejderomsætning, </a:t>
                      </a:r>
                      <a:r>
                        <a:rPr lang="da-DK" sz="1200" b="1" dirty="0" err="1">
                          <a:solidFill>
                            <a:schemeClr val="tx1"/>
                          </a:solidFill>
                        </a:rPr>
                        <a:t>incl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 midlertidig ansatte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40) &amp; </a:t>
                      </a: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Medarbejderomsætning fastansatte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Skal ikke opgives, da World of Adventure beskæftiger færre end 50 FTE.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960137"/>
                  </a:ext>
                </a:extLst>
              </a:tr>
            </a:tbl>
          </a:graphicData>
        </a:graphic>
      </p:graphicFrame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7B83144D-9572-90B8-4162-BC58638F2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50711"/>
              </p:ext>
            </p:extLst>
          </p:nvPr>
        </p:nvGraphicFramePr>
        <p:xfrm>
          <a:off x="518600" y="763226"/>
          <a:ext cx="7343774" cy="864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43774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hvis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relevant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82884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Land (hvor ansættelseskontrakten er indgået)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39c)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23104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Virksomheden opererer kun i Danmark</a:t>
                      </a:r>
                    </a:p>
                  </a:txBody>
                  <a:tcPr marL="54000" marR="54000" marT="21600" marB="216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</a:tbl>
          </a:graphicData>
        </a:graphic>
      </p:graphicFrame>
      <p:sp>
        <p:nvSpPr>
          <p:cNvPr id="9" name="Title 3">
            <a:extLst>
              <a:ext uri="{FF2B5EF4-FFF2-40B4-BE49-F238E27FC236}">
                <a16:creationId xmlns:a16="http://schemas.microsoft.com/office/drawing/2014/main" id="{5C97411B-CE17-4935-0DC0-FE28EBD3CF48}"/>
              </a:ext>
            </a:extLst>
          </p:cNvPr>
          <p:cNvSpPr txBox="1">
            <a:spLocks/>
          </p:cNvSpPr>
          <p:nvPr/>
        </p:nvSpPr>
        <p:spPr>
          <a:xfrm>
            <a:off x="508000" y="2592934"/>
            <a:ext cx="1116540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spc="-1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Egen arbejdsstyrke: Sundhed og sikkerhed (B9)</a:t>
            </a:r>
          </a:p>
        </p:txBody>
      </p:sp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642AE6CD-8207-6EB3-639E-FD495CC29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80035"/>
              </p:ext>
            </p:extLst>
          </p:nvPr>
        </p:nvGraphicFramePr>
        <p:xfrm>
          <a:off x="518605" y="2863768"/>
          <a:ext cx="7343769" cy="1152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727156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616613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3685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Registrerede arbejdsulykker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41a)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År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Antal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Frekvens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040515"/>
                  </a:ext>
                </a:extLst>
              </a:tr>
            </a:tbl>
          </a:graphicData>
        </a:graphic>
      </p:graphicFrame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476C6CF2-CFA1-F7C6-5752-AB7651631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724717"/>
              </p:ext>
            </p:extLst>
          </p:nvPr>
        </p:nvGraphicFramePr>
        <p:xfrm>
          <a:off x="508000" y="4181492"/>
          <a:ext cx="7343769" cy="1152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727156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616613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20923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Arbejdsrelaterede dødsfald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41b)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År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Som følge af arbejdsskade/-ulykke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Som følge af arbejdsbetinget dårligt helbred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040515"/>
                  </a:ext>
                </a:extLst>
              </a:tr>
            </a:tbl>
          </a:graphicData>
        </a:graphic>
      </p:graphicFrame>
      <p:sp>
        <p:nvSpPr>
          <p:cNvPr id="14" name="Tekstfelt 13">
            <a:extLst>
              <a:ext uri="{FF2B5EF4-FFF2-40B4-BE49-F238E27FC236}">
                <a16:creationId xmlns:a16="http://schemas.microsoft.com/office/drawing/2014/main" id="{7F592D82-2327-8C26-FD7C-B1C29E1D610C}"/>
              </a:ext>
            </a:extLst>
          </p:cNvPr>
          <p:cNvSpPr txBox="1"/>
          <p:nvPr/>
        </p:nvSpPr>
        <p:spPr>
          <a:xfrm>
            <a:off x="11073139" y="6496146"/>
            <a:ext cx="516808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12</a:t>
            </a:r>
          </a:p>
        </p:txBody>
      </p:sp>
    </p:spTree>
    <p:extLst>
      <p:ext uri="{BB962C8B-B14F-4D97-AF65-F5344CB8AC3E}">
        <p14:creationId xmlns:p14="http://schemas.microsoft.com/office/powerpoint/2010/main" val="739269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/>
              <a:t>Egen arbejdsstyrke: Vederlag, overenskomster og uddannelse (B10)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A1FDBC3-7734-85A8-5D2E-AC2673ED8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241770"/>
              </p:ext>
            </p:extLst>
          </p:nvPr>
        </p:nvGraphicFramePr>
        <p:xfrm>
          <a:off x="529204" y="2110749"/>
          <a:ext cx="7333171" cy="900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7333171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bg1"/>
                          </a:solidFill>
                        </a:rPr>
                        <a:t>Påkrævet i Basismodulet hvis flere en 150 ansatte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355449"/>
                  </a:ext>
                </a:extLst>
              </a:tr>
              <a:tr h="59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Lønforskel mellem mandlige og kvindelige ansatte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42b) Opgives ikke, da der er færre end 150 ansatte i World of Adventure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14</a:t>
            </a:fld>
            <a:endParaRPr lang="da-DK"/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42A3F9AE-42FA-ED31-AE3B-FDC12F281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990776"/>
              </p:ext>
            </p:extLst>
          </p:nvPr>
        </p:nvGraphicFramePr>
        <p:xfrm>
          <a:off x="518599" y="763226"/>
          <a:ext cx="7343776" cy="119664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4032107">
                  <a:extLst>
                    <a:ext uri="{9D8B030D-6E8A-4147-A177-3AD203B41FA5}">
                      <a16:colId xmlns:a16="http://schemas.microsoft.com/office/drawing/2014/main" val="160727125"/>
                    </a:ext>
                  </a:extLst>
                </a:gridCol>
                <a:gridCol w="1701210">
                  <a:extLst>
                    <a:ext uri="{9D8B030D-6E8A-4147-A177-3AD203B41FA5}">
                      <a16:colId xmlns:a16="http://schemas.microsoft.com/office/drawing/2014/main" val="1767985329"/>
                    </a:ext>
                  </a:extLst>
                </a:gridCol>
                <a:gridCol w="1610459">
                  <a:extLst>
                    <a:ext uri="{9D8B030D-6E8A-4147-A177-3AD203B41FA5}">
                      <a16:colId xmlns:a16="http://schemas.microsoft.com/office/drawing/2014/main" val="1397164534"/>
                    </a:ext>
                  </a:extLst>
                </a:gridCol>
              </a:tblGrid>
              <a:tr h="288000">
                <a:tc gridSpan="3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900" b="1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sz="900" b="1" noProof="0" dirty="0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90639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Oplysninger om minimumsløn </a:t>
                      </a:r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(42a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</a:rPr>
                        <a:t>Ja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Nej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607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I </a:t>
                      </a:r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[I</a:t>
                      </a:r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ndsæt virksomhedsnavn</a:t>
                      </a:r>
                      <a:r>
                        <a:rPr lang="da-DK" sz="12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 modtager alle ansatte en løn, der som minimum er på niveau med minimumslønnen 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2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07362"/>
                  </a:ext>
                </a:extLst>
              </a:tr>
            </a:tbl>
          </a:graphicData>
        </a:graphic>
      </p:graphicFrame>
      <p:graphicFrame>
        <p:nvGraphicFramePr>
          <p:cNvPr id="2" name="Table 16">
            <a:extLst>
              <a:ext uri="{FF2B5EF4-FFF2-40B4-BE49-F238E27FC236}">
                <a16:creationId xmlns:a16="http://schemas.microsoft.com/office/drawing/2014/main" id="{27E84376-0B01-079E-6A13-23932C253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898118"/>
              </p:ext>
            </p:extLst>
          </p:nvPr>
        </p:nvGraphicFramePr>
        <p:xfrm>
          <a:off x="539806" y="3161632"/>
          <a:ext cx="7354373" cy="900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765211">
                  <a:extLst>
                    <a:ext uri="{9D8B030D-6E8A-4147-A177-3AD203B41FA5}">
                      <a16:colId xmlns:a16="http://schemas.microsoft.com/office/drawing/2014/main" val="81046444"/>
                    </a:ext>
                  </a:extLst>
                </a:gridCol>
                <a:gridCol w="1589162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</a:tblGrid>
              <a:tr h="306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446989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Kollektiv overenskomst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42c)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År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2024</a:t>
                      </a:r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Procentvis ansatte (FTE), der er dækket af en kollektiv overenskomst</a:t>
                      </a:r>
                      <a:endParaRPr kumimoji="0" lang="da-DK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IBM Plex Sans"/>
                        <a:ea typeface="+mn-ea"/>
                        <a:cs typeface="+mn-cs"/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42,1 %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</a:tbl>
          </a:graphicData>
        </a:graphic>
      </p:graphicFrame>
      <p:graphicFrame>
        <p:nvGraphicFramePr>
          <p:cNvPr id="3" name="Table 19">
            <a:extLst>
              <a:ext uri="{FF2B5EF4-FFF2-40B4-BE49-F238E27FC236}">
                <a16:creationId xmlns:a16="http://schemas.microsoft.com/office/drawing/2014/main" id="{4A4BE0C5-B085-0B62-E76E-C8078B14A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440265"/>
              </p:ext>
            </p:extLst>
          </p:nvPr>
        </p:nvGraphicFramePr>
        <p:xfrm>
          <a:off x="539806" y="4212515"/>
          <a:ext cx="7364975" cy="1188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741442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1623533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</a:tblGrid>
              <a:tr h="306000">
                <a:tc gridSpan="2"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bg1"/>
                          </a:solidFill>
                        </a:rPr>
                        <a:t>Påkrævet i Basismodulet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9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10383"/>
                  </a:ext>
                </a:extLst>
              </a:tr>
              <a:tr h="306000">
                <a:tc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Uddannelsestimer i gennemsnit pr. ansat FTE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42d)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År</a:t>
                      </a:r>
                      <a:r>
                        <a:rPr lang="da-DK" sz="12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2024</a:t>
                      </a:r>
                      <a:endParaRPr lang="da-DK" sz="12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Mandlige ansatte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Kvindelige ansatte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IBM Plex Sans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270305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99758BDC-5A38-6B6E-59E0-9A00A5FCC473}"/>
              </a:ext>
            </a:extLst>
          </p:cNvPr>
          <p:cNvSpPr txBox="1"/>
          <p:nvPr/>
        </p:nvSpPr>
        <p:spPr>
          <a:xfrm>
            <a:off x="11073139" y="6496146"/>
            <a:ext cx="516808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13</a:t>
            </a:r>
          </a:p>
        </p:txBody>
      </p:sp>
    </p:spTree>
    <p:extLst>
      <p:ext uri="{BB962C8B-B14F-4D97-AF65-F5344CB8AC3E}">
        <p14:creationId xmlns:p14="http://schemas.microsoft.com/office/powerpoint/2010/main" val="786116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50DD1-68D5-731F-A718-D62C3CF3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Virksomhedsadfærd</a:t>
            </a:r>
            <a:r>
              <a:rPr lang="da-DK" noProof="0"/>
              <a:t>: Antal domme og bøder i relation til korruption &amp; bestikkelse (B11) 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F65586E-0EF1-899A-1FCC-C083408AD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294289"/>
              </p:ext>
            </p:extLst>
          </p:nvPr>
        </p:nvGraphicFramePr>
        <p:xfrm>
          <a:off x="518600" y="763226"/>
          <a:ext cx="7343772" cy="918000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2447924">
                  <a:extLst>
                    <a:ext uri="{9D8B030D-6E8A-4147-A177-3AD203B41FA5}">
                      <a16:colId xmlns:a16="http://schemas.microsoft.com/office/drawing/2014/main" val="2698153288"/>
                    </a:ext>
                  </a:extLst>
                </a:gridCol>
                <a:gridCol w="2447924">
                  <a:extLst>
                    <a:ext uri="{9D8B030D-6E8A-4147-A177-3AD203B41FA5}">
                      <a16:colId xmlns:a16="http://schemas.microsoft.com/office/drawing/2014/main" val="2119413191"/>
                    </a:ext>
                  </a:extLst>
                </a:gridCol>
                <a:gridCol w="2447924">
                  <a:extLst>
                    <a:ext uri="{9D8B030D-6E8A-4147-A177-3AD203B41FA5}">
                      <a16:colId xmlns:a16="http://schemas.microsoft.com/office/drawing/2014/main" val="1502960985"/>
                    </a:ext>
                  </a:extLst>
                </a:gridCol>
              </a:tblGrid>
              <a:tr h="306000">
                <a:tc gridSpan="3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Påkrævet i Basismodulet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</a:rPr>
                        <a:t>hvis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 relevant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E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sz="900" b="1" noProof="0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a-DK" sz="900" b="1" noProof="0" dirty="0">
                        <a:solidFill>
                          <a:schemeClr val="tx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369910"/>
                  </a:ext>
                </a:extLst>
              </a:tr>
              <a:tr h="306000">
                <a:tc rowSpan="2">
                  <a:txBody>
                    <a:bodyPr/>
                    <a:lstStyle/>
                    <a:p>
                      <a:r>
                        <a:rPr lang="da-DK" sz="1200" b="1" dirty="0">
                          <a:solidFill>
                            <a:schemeClr val="tx1"/>
                          </a:solidFill>
                        </a:rPr>
                        <a:t>Korruption og bestikkelse </a:t>
                      </a:r>
                      <a:r>
                        <a:rPr lang="da-DK" sz="1200" b="0" dirty="0">
                          <a:solidFill>
                            <a:schemeClr val="tx1"/>
                          </a:solidFill>
                        </a:rPr>
                        <a:t>(pkt. 43)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Antal domme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noProof="0" dirty="0">
                          <a:solidFill>
                            <a:schemeClr val="tx1"/>
                          </a:solidFill>
                        </a:rPr>
                        <a:t>Samlede bødestørrelse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038530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 sz="900" b="0">
                        <a:solidFill>
                          <a:schemeClr val="accent2"/>
                        </a:solidFill>
                      </a:endParaRP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A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0" noProof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54000" marR="54000" marT="36000" marB="36000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257532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7F7BF-85D3-AAB2-E437-08AF1935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80000" y="6450239"/>
            <a:ext cx="2743200" cy="153888"/>
          </a:xfrm>
          <a:prstGeom prst="rect">
            <a:avLst/>
          </a:prstGeom>
        </p:spPr>
        <p:txBody>
          <a:bodyPr/>
          <a:lstStyle/>
          <a:p>
            <a:fld id="{5A0D23CF-C5A3-5445-819D-C647D180BB4B}" type="slidenum">
              <a:rPr lang="da-DK" smtClean="0"/>
              <a:pPr/>
              <a:t>15</a:t>
            </a:fld>
            <a:endParaRPr lang="da-DK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3CD66079-2D37-2147-96C0-9EA1283D44EC}"/>
              </a:ext>
            </a:extLst>
          </p:cNvPr>
          <p:cNvSpPr txBox="1"/>
          <p:nvPr/>
        </p:nvSpPr>
        <p:spPr>
          <a:xfrm>
            <a:off x="11073139" y="6496146"/>
            <a:ext cx="516808" cy="2052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a-DK" sz="1200" spc="-10" dirty="0">
                <a:solidFill>
                  <a:schemeClr val="bg1"/>
                </a:solidFill>
              </a:rPr>
              <a:t>Side 14</a:t>
            </a:r>
          </a:p>
        </p:txBody>
      </p:sp>
    </p:spTree>
    <p:extLst>
      <p:ext uri="{BB962C8B-B14F-4D97-AF65-F5344CB8AC3E}">
        <p14:creationId xmlns:p14="http://schemas.microsoft.com/office/powerpoint/2010/main" val="26821186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ESG skabelon 2023">
  <a:themeElements>
    <a:clrScheme name="Custom 63">
      <a:dk1>
        <a:srgbClr val="000000"/>
      </a:dk1>
      <a:lt1>
        <a:srgbClr val="FFFFFF"/>
      </a:lt1>
      <a:dk2>
        <a:srgbClr val="1B4528"/>
      </a:dk2>
      <a:lt2>
        <a:srgbClr val="D1DAD4"/>
      </a:lt2>
      <a:accent1>
        <a:srgbClr val="1B4528"/>
      </a:accent1>
      <a:accent2>
        <a:srgbClr val="2D55FF"/>
      </a:accent2>
      <a:accent3>
        <a:srgbClr val="FCFC95"/>
      </a:accent3>
      <a:accent4>
        <a:srgbClr val="5F7D69"/>
      </a:accent4>
      <a:accent5>
        <a:srgbClr val="8DA294"/>
      </a:accent5>
      <a:accent6>
        <a:srgbClr val="BBC7BF"/>
      </a:accent6>
      <a:hlink>
        <a:srgbClr val="00A65A"/>
      </a:hlink>
      <a:folHlink>
        <a:srgbClr val="A6A6A6"/>
      </a:folHlink>
    </a:clrScheme>
    <a:fontScheme name="Custom 19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F7D69"/>
        </a:solidFill>
        <a:ln>
          <a:noFill/>
        </a:ln>
      </a:spPr>
      <a:bodyPr lIns="126000" tIns="108000" rIns="108000" bIns="144000" rtlCol="0" anchor="t" anchorCtr="0"/>
      <a:lstStyle>
        <a:defPPr algn="l">
          <a:lnSpc>
            <a:spcPct val="106000"/>
          </a:lnSpc>
          <a:defRPr sz="900" spc="-10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20000"/>
          </a:lnSpc>
          <a:defRPr sz="900" spc="-10" dirty="0" smtClean="0">
            <a:solidFill>
              <a:schemeClr val="bg1"/>
            </a:solidFill>
          </a:defRPr>
        </a:defPPr>
      </a:lstStyle>
    </a:txDef>
  </a:objectDefaults>
  <a:extraClrSchemeLst/>
  <a:custClrLst>
    <a:custClr name="Grøn 100%">
      <a:srgbClr val="1B4529"/>
    </a:custClr>
    <a:custClr name="Grøn 90%">
      <a:srgbClr val="32583E"/>
    </a:custClr>
    <a:custClr name="Grøn 80%">
      <a:srgbClr val="496A54"/>
    </a:custClr>
    <a:custClr name="Grøn 70%">
      <a:srgbClr val="5F7D69"/>
    </a:custClr>
    <a:custClr name="Grøn 60%">
      <a:srgbClr val="768F7F"/>
    </a:custClr>
    <a:custClr name="Grøn 50%">
      <a:srgbClr val="8DA294"/>
    </a:custClr>
    <a:custClr name="Grøn 40%">
      <a:srgbClr val="A4B5A9"/>
    </a:custClr>
    <a:custClr name="Grøn 30%">
      <a:srgbClr val="BBC7BF"/>
    </a:custClr>
    <a:custClr name="Grøn 20%">
      <a:srgbClr val="D1DAD4"/>
    </a:custClr>
    <a:custClr name="Grøn 10%">
      <a:srgbClr val="E8ECEA"/>
    </a:custClr>
  </a:custClrLst>
  <a:extLst>
    <a:ext uri="{05A4C25C-085E-4340-85A3-A5531E510DB2}">
      <thm15:themeFamily xmlns:thm15="http://schemas.microsoft.com/office/thememl/2012/main" name="Tema ESG skabelon 2023" id="{4F616B44-E23C-9D4B-A414-B698B6CB0592}" vid="{C1CEAE3D-34EF-BE45-B60E-4DC3BCA22C4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1C0798EA29B324681EBC9E24C282B39" ma:contentTypeVersion="19" ma:contentTypeDescription="Opret et nyt dokument." ma:contentTypeScope="" ma:versionID="36cb98d3f1bc249f2155e3f03953c4c8">
  <xsd:schema xmlns:xsd="http://www.w3.org/2001/XMLSchema" xmlns:xs="http://www.w3.org/2001/XMLSchema" xmlns:p="http://schemas.microsoft.com/office/2006/metadata/properties" xmlns:ns2="bed7e51d-6807-495e-9f47-06a2e65eba7f" xmlns:ns3="26465efa-3424-4ebb-b433-d5ab0db731be" targetNamespace="http://schemas.microsoft.com/office/2006/metadata/properties" ma:root="true" ma:fieldsID="57e9ea44b6510b500d19f9ebebeab3be" ns2:_="" ns3:_="">
    <xsd:import namespace="bed7e51d-6807-495e-9f47-06a2e65eba7f"/>
    <xsd:import namespace="26465efa-3424-4ebb-b433-d5ab0db731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d7e51d-6807-495e-9f47-06a2e65eba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ledmærker" ma:readOnly="false" ma:fieldId="{5cf76f15-5ced-4ddc-b409-7134ff3c332f}" ma:taxonomyMulti="true" ma:sspId="ba891604-02f5-4853-86c4-fe5fcca495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65efa-3424-4ebb-b433-d5ab0db731be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d76ed59-bbc1-4c87-a2d6-311e9fc44116}" ma:internalName="TaxCatchAll" ma:showField="CatchAllData" ma:web="26465efa-3424-4ebb-b433-d5ab0db731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d7e51d-6807-495e-9f47-06a2e65eba7f">
      <Terms xmlns="http://schemas.microsoft.com/office/infopath/2007/PartnerControls"/>
    </lcf76f155ced4ddcb4097134ff3c332f>
    <TaxCatchAll xmlns="26465efa-3424-4ebb-b433-d5ab0db731be" xsi:nil="true"/>
  </documentManagement>
</p:properties>
</file>

<file path=customXml/itemProps1.xml><?xml version="1.0" encoding="utf-8"?>
<ds:datastoreItem xmlns:ds="http://schemas.openxmlformats.org/officeDocument/2006/customXml" ds:itemID="{CF223ADC-D18B-4045-BBC4-92DBD68F3172}"/>
</file>

<file path=customXml/itemProps2.xml><?xml version="1.0" encoding="utf-8"?>
<ds:datastoreItem xmlns:ds="http://schemas.openxmlformats.org/officeDocument/2006/customXml" ds:itemID="{5B5AEB4B-565C-4465-8860-B8DBEBD0C6DC}"/>
</file>

<file path=customXml/itemProps3.xml><?xml version="1.0" encoding="utf-8"?>
<ds:datastoreItem xmlns:ds="http://schemas.openxmlformats.org/officeDocument/2006/customXml" ds:itemID="{0ABA17EB-F3FB-4A80-A790-49935B862F0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4839</TotalTime>
  <Words>1839</Words>
  <Application>Microsoft Office PowerPoint</Application>
  <PresentationFormat>Widescreen</PresentationFormat>
  <Paragraphs>434</Paragraphs>
  <Slides>15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IBM Plex Sans</vt:lpstr>
      <vt:lpstr>Tema ESG skabelon 2023</vt:lpstr>
      <vt:lpstr>PowerPoint-præsentation</vt:lpstr>
      <vt:lpstr>VSME – Basismodulet: Overblik over oplysningspunkter</vt:lpstr>
      <vt:lpstr>Indholdsfortegnelse</vt:lpstr>
      <vt:lpstr>Grundlag for udarbejdelse (B1) </vt:lpstr>
      <vt:lpstr>Grundlag for udarbejdelse (B1) - fortsat</vt:lpstr>
      <vt:lpstr>Grundlag for udarbejdelse (B1) - fortsat</vt:lpstr>
      <vt:lpstr>Energiforbrug (B3)</vt:lpstr>
      <vt:lpstr>CO₂e-udledning (B3)</vt:lpstr>
      <vt:lpstr>Biodiversitet (B5) - fortsat </vt:lpstr>
      <vt:lpstr>Vand (B6)</vt:lpstr>
      <vt:lpstr>Ressourceforbrug, cirkulær økonomi og affaldshåndtering (B7) - fortsat</vt:lpstr>
      <vt:lpstr>Ressourceforbrug, cirkulær økonomi og affaldshåndtering (B7) – fortsat</vt:lpstr>
      <vt:lpstr>Egen arbejdsstyrke: Generelle karakteristika (B8) - fortsat</vt:lpstr>
      <vt:lpstr>Egen arbejdsstyrke: Vederlag, overenskomster og uddannelse (B10)</vt:lpstr>
      <vt:lpstr>Virksomhedsadfærd: Antal domme og bøder i relation til korruption &amp; bestikkelse (B11)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Bruger</dc:creator>
  <cp:lastModifiedBy>Karina Andersen</cp:lastModifiedBy>
  <cp:revision>3</cp:revision>
  <dcterms:created xsi:type="dcterms:W3CDTF">2025-02-28T18:51:17Z</dcterms:created>
  <dcterms:modified xsi:type="dcterms:W3CDTF">2025-07-04T13:09:26Z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0x01010051C0798EA29B324681EBC9E24C282B39</vt:lpwstr>
  </property>
</Properties>
</file>